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302" r:id="rId4"/>
    <p:sldId id="367" r:id="rId5"/>
    <p:sldId id="425" r:id="rId6"/>
    <p:sldId id="426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8" r:id="rId15"/>
    <p:sldId id="379" r:id="rId16"/>
    <p:sldId id="380" r:id="rId17"/>
    <p:sldId id="381" r:id="rId18"/>
    <p:sldId id="382" r:id="rId19"/>
    <p:sldId id="385" r:id="rId20"/>
    <p:sldId id="383" r:id="rId21"/>
    <p:sldId id="384" r:id="rId22"/>
    <p:sldId id="386" r:id="rId23"/>
    <p:sldId id="388" r:id="rId24"/>
    <p:sldId id="387" r:id="rId25"/>
    <p:sldId id="396" r:id="rId26"/>
    <p:sldId id="391" r:id="rId27"/>
    <p:sldId id="389" r:id="rId28"/>
    <p:sldId id="390" r:id="rId29"/>
    <p:sldId id="392" r:id="rId30"/>
    <p:sldId id="393" r:id="rId31"/>
    <p:sldId id="394" r:id="rId32"/>
    <p:sldId id="395" r:id="rId33"/>
    <p:sldId id="397" r:id="rId34"/>
    <p:sldId id="398" r:id="rId35"/>
    <p:sldId id="399" r:id="rId36"/>
    <p:sldId id="400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413" r:id="rId49"/>
    <p:sldId id="414" r:id="rId50"/>
    <p:sldId id="415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</p:sldIdLst>
  <p:sldSz cx="12192000" cy="6858000"/>
  <p:notesSz cx="6858000" cy="9144000"/>
  <p:embeddedFontLst>
    <p:embeddedFont>
      <p:font typeface="Agency FB" panose="020B0503020202020204" pitchFamily="34" charset="0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Gill Sans MT" panose="020B0502020104020203" pitchFamily="34" charset="0"/>
      <p:regular r:id="rId68"/>
      <p:bold r:id="rId69"/>
      <p:italic r:id="rId70"/>
      <p:boldItalic r:id="rId71"/>
    </p:embeddedFont>
    <p:embeddedFont>
      <p:font typeface="Grotesque" panose="020B0504020202020204" pitchFamily="34" charset="0"/>
      <p:regular r:id="rId72"/>
      <p:bold r:id="rId73"/>
    </p:embeddedFont>
    <p:embeddedFont>
      <p:font typeface="KoPub돋움체 Light" panose="02020603020101020101" pitchFamily="18" charset="-127"/>
      <p:regular r:id="rId74"/>
    </p:embeddedFont>
    <p:embeddedFont>
      <p:font typeface="Malgun Gothic Semilight" panose="020B0502040204020203" pitchFamily="50" charset="-127"/>
      <p:regular r:id="rId75"/>
    </p:embeddedFont>
    <p:embeddedFont>
      <p:font typeface="THE개이득" panose="02020503020101020101" pitchFamily="18" charset="-127"/>
      <p:regular r:id="rId76"/>
    </p:embeddedFont>
    <p:embeddedFont>
      <p:font typeface="경기천년제목 Bold" panose="02020803020101020101" pitchFamily="18" charset="-127"/>
      <p:bold r:id="rId77"/>
    </p:embeddedFont>
    <p:embeddedFont>
      <p:font typeface="경기천년제목 Light" panose="02020403020101020101" pitchFamily="18" charset="-127"/>
      <p:regular r:id="rId78"/>
    </p:embeddedFont>
    <p:embeddedFont>
      <p:font typeface="맑은 고딕" panose="020B0503020000020004" pitchFamily="50" charset="-127"/>
      <p:regular r:id="rId79"/>
      <p:bold r:id="rId80"/>
    </p:embeddedFont>
    <p:embeddedFont>
      <p:font typeface="서울한강 장체B" panose="02020603020101020101" pitchFamily="18" charset="-127"/>
      <p:regular r:id="rId81"/>
    </p:embeddedFont>
    <p:embeddedFont>
      <p:font typeface="서울한강 장체BL" panose="02020603020101020101" pitchFamily="18" charset="-127"/>
      <p:regular r:id="rId82"/>
    </p:embeddedFont>
    <p:embeddedFont>
      <p:font typeface="서울한강 장체L" panose="02020603020101020101" pitchFamily="18" charset="-127"/>
      <p:regular r:id="rId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  <a:srgbClr val="84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B33C1-A9DD-45B9-BF72-7CD05B4ABD6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3AB96-0659-4493-B17A-5F1C5A131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0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한 분야인 증강현실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현실을 기반으로 컴퓨터 그래픽으로 만든 정보를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증강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가상의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공간상에 위치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3AB96-0659-4493-B17A-5F1C5A1313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8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움직임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화면의 이동이 추적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3AB96-0659-4493-B17A-5F1C5A1313E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5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대상의 입체를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x, y, z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수치 정보로 바꾸어 컴퓨터에 입력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피사체 및 배경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조명 등을 카메라를 통해 보는 장면까지 모두 계산해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최종적인 화면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만드는 과정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REGISTRATION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두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가상의 이미지와 실제 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합쳐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좌표계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나타냄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수아님의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포토존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부근에 화살표를 띄우거나 추천 포즈를 띄울 때 실제 주변 환경과 이질감이 적어야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RECONSTRUCTION</a:t>
            </a:r>
          </a:p>
          <a:p>
            <a:pPr lvl="1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상호작용이 가능함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부분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화면을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클릭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했을 때 어떤 정보나 이미지가 나타나게 할 것인가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화면에 보여질 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 환경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재구성함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민재님의 자료를 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관광지에서 정보를 줄 만한 내용이 담긴 곳에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아이콘이 뜨게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아이콘을 클릭하면 화면에 글을 띄울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3AB96-0659-4493-B17A-5F1C5A1313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3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장점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현실감 부여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직관적인 정보전달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빠른 피드백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3AB96-0659-4493-B17A-5F1C5A1313E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0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프로그래밍 언어의 종류</a:t>
            </a:r>
            <a:r>
              <a:rPr lang="en-US" altLang="ko-KR" dirty="0"/>
              <a:t>, </a:t>
            </a:r>
            <a:r>
              <a:rPr lang="ko-KR" altLang="en-US" dirty="0"/>
              <a:t>기본이론</a:t>
            </a:r>
            <a:r>
              <a:rPr lang="en-US" altLang="ko-KR" dirty="0"/>
              <a:t>, </a:t>
            </a:r>
            <a:r>
              <a:rPr lang="ko-KR" altLang="en-US" dirty="0"/>
              <a:t>언어 구조</a:t>
            </a:r>
            <a:r>
              <a:rPr lang="en-US" altLang="ko-KR" dirty="0"/>
              <a:t>, </a:t>
            </a:r>
            <a:r>
              <a:rPr lang="ko-KR" altLang="en-US" dirty="0"/>
              <a:t>구현 원리 등을 학습한다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3AB96-0659-4493-B17A-5F1C5A1313E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2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ED25A-AD8D-42C3-9326-1EE52EF9B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12573D-5B9F-4D23-ADBE-2BA660F02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9262EA-6C65-455C-9573-138733FA2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E11E8-E05D-4490-AB85-0ADCF3EE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FBECF-DC06-4686-AF4A-39E04E93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1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74422-3586-40AF-AD7A-582DC6B0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42D167-396F-4DE6-8E97-D9925EEC0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DD899-368B-45A1-B3D4-9F07DAB1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F96EB-86DF-4EFF-A972-10A65111C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D5F30-BFF8-4F7C-9AF1-EF0648A3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5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050230-80FD-43B2-8773-1F558A7C2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B66FE8-EBB6-4280-BEBA-543C462E5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A28E5-1803-499A-B63D-D7BA6584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A2E6A-D7E8-4FA3-8A86-607AB24E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200F39-95AB-4C22-8292-443D7D5A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34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EAF76-6D2B-4E28-B35B-B0F55BD3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5C6DD-022B-4A74-A9CA-CE1E78CD6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4F5EDD-8C36-4B84-AA77-00FA7A5C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98E5F-78BD-4ED6-BC8C-39586258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128A3-247F-4D6E-A8A3-B8756001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9265D-D79E-49F4-A8F4-F1690A99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18F56B-F397-4CD7-A21A-F3482FBB3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F4EDF-D340-4279-AA3A-E3722BC2D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B0ECEB-8B15-47B2-8530-19018C97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3C3A4-03BA-47E5-925B-4B6F7007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2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D0A4F-F1B3-47D2-86FF-E50F0012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6D1C8-1157-4DC0-A5BE-A28AD9551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38787-4429-4AE0-93B6-88AB51EF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56933D-36FF-4A90-BEF6-ABEC8AAF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7B98BF-EF54-4996-81B2-58F30F4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42C46-9009-4E9E-B04B-394C5FF5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7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9EF59-5F86-43C7-BB61-5F4F7574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2DC3DD-036A-42F4-8FC8-3730F3751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F0A4EE-40DD-4DF6-9942-2048B93EA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2D3413-FEA9-43B5-A2D3-67C4195C9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D6C63C-74E8-4DEF-88FF-356701518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63317A-1453-4BFC-BF4A-BE325FEF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80D27-761F-406D-BC0D-70F7D071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C5DC97-C093-4F6A-AD73-0A884B2E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57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41B6A-8A5B-4B94-9803-999E4E13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1D7813-1E31-48C2-A0BF-718AD623B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53CAA5-6498-42DB-9F06-33EDBC9DF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8C1254-C9A7-49BC-90E3-92889101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05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749910-7223-47FF-B5EF-949F687A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F40203-9F70-4B41-8D5C-B6BD1C20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2D447-767A-4C27-B9F0-616F48B9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0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D1AFB-CFAA-4B51-A2D3-F8CD849F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C09822-056A-4FD0-94A3-442DEFD8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44475-AA5B-40D5-81B4-02AAFF7F8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4F81C7-8FF9-4586-9BA2-3D506CD5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96D036-8033-4239-8A6F-70FA683C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CF084-5513-4159-AD9D-EBE22B6D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0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22186-979F-4148-A0DA-1DFF5D24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9148F8-42F4-4021-AC84-AF8D12E35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36D60A-A6C9-4B17-86A2-A4627343F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E0B2C3-E4D5-460A-8129-E475D18C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2B54F7-0468-4155-AA21-EA36FFD2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A3138-B65D-4CA8-BA26-A2432B8E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5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FBDA37-486B-439B-9E61-57BB3DC7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CEF766-DBCD-4737-A439-DDDD6A6BF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1AEBF-9B91-473D-AF5E-6FD12C0B7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D2FA5-E8AD-404B-A617-9DD75099D6EE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2D273-CD02-4001-97DC-04E127F9F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E135B-1C3C-4FBF-89D4-5CF1AD509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E775A-74A2-4339-B986-DF68085D1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1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4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45.sv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6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18" Type="http://schemas.openxmlformats.org/officeDocument/2006/relationships/image" Target="../media/image96.svg"/><Relationship Id="rId26" Type="http://schemas.openxmlformats.org/officeDocument/2006/relationships/image" Target="../media/image104.sv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image" Target="../media/image76.png"/><Relationship Id="rId16" Type="http://schemas.openxmlformats.org/officeDocument/2006/relationships/image" Target="../media/image94.svg"/><Relationship Id="rId20" Type="http://schemas.openxmlformats.org/officeDocument/2006/relationships/image" Target="../media/image9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24" Type="http://schemas.openxmlformats.org/officeDocument/2006/relationships/image" Target="../media/image102.sv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svg"/><Relationship Id="rId10" Type="http://schemas.openxmlformats.org/officeDocument/2006/relationships/image" Target="../media/image88.svg"/><Relationship Id="rId19" Type="http://schemas.openxmlformats.org/officeDocument/2006/relationships/image" Target="../media/image97.png"/><Relationship Id="rId4" Type="http://schemas.openxmlformats.org/officeDocument/2006/relationships/image" Target="../media/image82.svg"/><Relationship Id="rId9" Type="http://schemas.openxmlformats.org/officeDocument/2006/relationships/image" Target="../media/image87.png"/><Relationship Id="rId14" Type="http://schemas.openxmlformats.org/officeDocument/2006/relationships/image" Target="../media/image92.svg"/><Relationship Id="rId22" Type="http://schemas.openxmlformats.org/officeDocument/2006/relationships/image" Target="../media/image100.svg"/><Relationship Id="rId27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JRZTkttgLw?feature=oembed" TargetMode="External"/><Relationship Id="rId4" Type="http://schemas.openxmlformats.org/officeDocument/2006/relationships/image" Target="../media/image11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g"/><Relationship Id="rId4" Type="http://schemas.openxmlformats.org/officeDocument/2006/relationships/image" Target="../media/image11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svg"/><Relationship Id="rId7" Type="http://schemas.openxmlformats.org/officeDocument/2006/relationships/image" Target="../media/image129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Relationship Id="rId9" Type="http://schemas.openxmlformats.org/officeDocument/2006/relationships/image" Target="../media/image131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4.png"/><Relationship Id="rId7" Type="http://schemas.openxmlformats.org/officeDocument/2006/relationships/image" Target="../media/image138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eg"/><Relationship Id="rId5" Type="http://schemas.openxmlformats.org/officeDocument/2006/relationships/image" Target="../media/image136.png"/><Relationship Id="rId10" Type="http://schemas.openxmlformats.org/officeDocument/2006/relationships/image" Target="../media/image141.jpeg"/><Relationship Id="rId4" Type="http://schemas.openxmlformats.org/officeDocument/2006/relationships/image" Target="../media/image135.jpeg"/><Relationship Id="rId9" Type="http://schemas.openxmlformats.org/officeDocument/2006/relationships/image" Target="../media/image14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9.jpeg"/><Relationship Id="rId7" Type="http://schemas.openxmlformats.org/officeDocument/2006/relationships/image" Target="../media/image135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13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벽, 실내, 사람, 여자이(가) 표시된 사진&#10;&#10;자동 생성된 설명">
            <a:extLst>
              <a:ext uri="{FF2B5EF4-FFF2-40B4-BE49-F238E27FC236}">
                <a16:creationId xmlns:a16="http://schemas.microsoft.com/office/drawing/2014/main" id="{8C0A3FC7-0BC0-4F54-9FD8-7867D9305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12848" r="6366" b="12293"/>
          <a:stretch/>
        </p:blipFill>
        <p:spPr>
          <a:xfrm>
            <a:off x="0" y="883298"/>
            <a:ext cx="12192000" cy="51134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D10653-CA06-4ECD-870E-BF1F2B0F2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452"/>
            <a:ext cx="9144000" cy="2387600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latin typeface="Gill Sans MT" panose="020B0502020104020203" pitchFamily="34" charset="0"/>
                <a:ea typeface="THE정고딕150" panose="02020603020101020101" pitchFamily="18" charset="-127"/>
              </a:rPr>
              <a:t>SOOKMYUNG WOMEN’S UNIVERSITY</a:t>
            </a:r>
            <a:endParaRPr lang="ko-KR" altLang="en-US" dirty="0">
              <a:solidFill>
                <a:schemeClr val="accent1">
                  <a:lumMod val="40000"/>
                  <a:lumOff val="60000"/>
                </a:schemeClr>
              </a:solidFill>
              <a:latin typeface="Gill Sans MT" panose="020B0502020104020203" pitchFamily="34" charset="0"/>
              <a:ea typeface="THE정고딕150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0CBB68-2614-4704-B43A-2ED3F9487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20204" y="4948111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gency FB" panose="020B0604020202020204" pitchFamily="34" charset="0"/>
              </a:rPr>
              <a:t>COMPUTER SCIENCE</a:t>
            </a:r>
            <a:endParaRPr lang="ko-KR" alt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C1638-9352-413D-9E2D-3FD4B932F70F}"/>
              </a:ext>
            </a:extLst>
          </p:cNvPr>
          <p:cNvSpPr txBox="1"/>
          <p:nvPr/>
        </p:nvSpPr>
        <p:spPr>
          <a:xfrm>
            <a:off x="8834777" y="6075883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컴퓨터과학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18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학번 조민주</a:t>
            </a:r>
          </a:p>
        </p:txBody>
      </p:sp>
    </p:spTree>
    <p:extLst>
      <p:ext uri="{BB962C8B-B14F-4D97-AF65-F5344CB8AC3E}">
        <p14:creationId xmlns:p14="http://schemas.microsoft.com/office/powerpoint/2010/main" val="192662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3637931-5B62-4A39-A5E9-EA9A4B323A25}"/>
              </a:ext>
            </a:extLst>
          </p:cNvPr>
          <p:cNvSpPr/>
          <p:nvPr/>
        </p:nvSpPr>
        <p:spPr>
          <a:xfrm>
            <a:off x="2200275" y="3705225"/>
            <a:ext cx="1943100" cy="46672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E95C9D-DA5E-4920-8810-54A4EF6AD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3745" y="1139825"/>
            <a:ext cx="5143500" cy="5391150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0E577E-3FB2-4A4F-948A-92ECA506AF3D}"/>
              </a:ext>
            </a:extLst>
          </p:cNvPr>
          <p:cNvSpPr/>
          <p:nvPr/>
        </p:nvSpPr>
        <p:spPr>
          <a:xfrm>
            <a:off x="1611630" y="3672205"/>
            <a:ext cx="3844925" cy="1569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네이버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대표이사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한성숙 동문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영어영문학 전공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0A134-5FF5-4525-9F4A-A3F3BBFDA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12" y="1833563"/>
            <a:ext cx="3391796" cy="10223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82F8E5E-2021-4FF5-A81F-18E6F485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0125" y="312725"/>
            <a:ext cx="2617225" cy="434182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우리대학 동문</a:t>
            </a: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681ABDFC-4B20-4A52-BE35-88207E9D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996" y="320439"/>
            <a:ext cx="394171" cy="394171"/>
          </a:xfr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C6A389D-2DE5-463D-A529-18C9FECD5196}"/>
              </a:ext>
            </a:extLst>
          </p:cNvPr>
          <p:cNvSpPr/>
          <p:nvPr/>
        </p:nvSpPr>
        <p:spPr>
          <a:xfrm>
            <a:off x="8020051" y="242811"/>
            <a:ext cx="3856762" cy="530378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8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700F375-537F-4601-BA68-401D38D844BA}"/>
              </a:ext>
            </a:extLst>
          </p:cNvPr>
          <p:cNvSpPr txBox="1">
            <a:spLocks/>
          </p:cNvSpPr>
          <p:nvPr/>
        </p:nvSpPr>
        <p:spPr>
          <a:xfrm>
            <a:off x="8620125" y="312725"/>
            <a:ext cx="2617225" cy="43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우리대학 동문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52E5F6-CFA0-4204-BB76-AA29648244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996" y="320439"/>
            <a:ext cx="394171" cy="3941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37AF40-C612-4986-AD11-5424774FAC9B}"/>
              </a:ext>
            </a:extLst>
          </p:cNvPr>
          <p:cNvSpPr/>
          <p:nvPr/>
        </p:nvSpPr>
        <p:spPr>
          <a:xfrm>
            <a:off x="8020051" y="242811"/>
            <a:ext cx="3856762" cy="530378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A9E510-C88D-4A61-A9CC-B4A525E23B72}"/>
              </a:ext>
            </a:extLst>
          </p:cNvPr>
          <p:cNvSpPr/>
          <p:nvPr/>
        </p:nvSpPr>
        <p:spPr>
          <a:xfrm>
            <a:off x="8413115" y="4778322"/>
            <a:ext cx="1724025" cy="450850"/>
          </a:xfrm>
          <a:prstGeom prst="rect">
            <a:avLst/>
          </a:prstGeom>
          <a:solidFill>
            <a:srgbClr val="84A4D8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A1DBD-C0D2-4F83-BF77-153376BC0753}"/>
              </a:ext>
            </a:extLst>
          </p:cNvPr>
          <p:cNvSpPr/>
          <p:nvPr/>
        </p:nvSpPr>
        <p:spPr>
          <a:xfrm>
            <a:off x="1139191" y="4836742"/>
            <a:ext cx="1671953" cy="450850"/>
          </a:xfrm>
          <a:prstGeom prst="rect">
            <a:avLst/>
          </a:prstGeom>
          <a:solidFill>
            <a:srgbClr val="84A4D8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FA667FD-DA27-423A-8BC6-E3AA14D9E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85" y="1898650"/>
            <a:ext cx="2548890" cy="2783840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558C8B8-AA26-4CC1-A2A8-9BD27C58726E}"/>
              </a:ext>
            </a:extLst>
          </p:cNvPr>
          <p:cNvSpPr/>
          <p:nvPr/>
        </p:nvSpPr>
        <p:spPr>
          <a:xfrm>
            <a:off x="54610" y="4833814"/>
            <a:ext cx="3844925" cy="120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SBS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아나운서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장예원 동문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미디어 전공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605140-68A7-4112-BBA6-04D585BC3B91}"/>
              </a:ext>
            </a:extLst>
          </p:cNvPr>
          <p:cNvGrpSpPr/>
          <p:nvPr/>
        </p:nvGrpSpPr>
        <p:grpSpPr>
          <a:xfrm>
            <a:off x="3248660" y="1923415"/>
            <a:ext cx="4277360" cy="2936240"/>
            <a:chOff x="4248785" y="1189990"/>
            <a:chExt cx="4277360" cy="2936240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D4FEE4DC-0EDC-48DA-B49B-EBAC521D5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9663"/>
            <a:stretch>
              <a:fillRect/>
            </a:stretch>
          </p:blipFill>
          <p:spPr bwMode="auto">
            <a:xfrm>
              <a:off x="4248785" y="1413510"/>
              <a:ext cx="2486025" cy="2712720"/>
            </a:xfrm>
            <a:prstGeom prst="rect">
              <a:avLst/>
            </a:prstGeom>
            <a:noFill/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AD35EA5B-32D3-42FC-A010-1D3861035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49910"/>
            <a:stretch>
              <a:fillRect/>
            </a:stretch>
          </p:blipFill>
          <p:spPr bwMode="auto">
            <a:xfrm>
              <a:off x="6779895" y="1189990"/>
              <a:ext cx="1746250" cy="2345055"/>
            </a:xfrm>
            <a:prstGeom prst="rect">
              <a:avLst/>
            </a:prstGeom>
            <a:noFill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42F9E2-4156-4026-84CB-CF2C8312F83D}"/>
              </a:ext>
            </a:extLst>
          </p:cNvPr>
          <p:cNvGrpSpPr/>
          <p:nvPr/>
        </p:nvGrpSpPr>
        <p:grpSpPr>
          <a:xfrm>
            <a:off x="7563485" y="1550035"/>
            <a:ext cx="3628390" cy="3014980"/>
            <a:chOff x="8563610" y="816610"/>
            <a:chExt cx="3628390" cy="301498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A792409-41F0-4770-86E1-B30D60B80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097135" y="816610"/>
              <a:ext cx="2094865" cy="3014980"/>
            </a:xfrm>
            <a:prstGeom prst="rect">
              <a:avLst/>
            </a:prstGeom>
            <a:noFill/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6A86BBDF-B439-4A2A-A236-9C51824C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563610" y="1731010"/>
              <a:ext cx="1464310" cy="1962150"/>
            </a:xfrm>
            <a:prstGeom prst="rect">
              <a:avLst/>
            </a:prstGeom>
            <a:noFill/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F23A16-A70A-4CA3-A246-BBC31101A592}"/>
              </a:ext>
            </a:extLst>
          </p:cNvPr>
          <p:cNvSpPr/>
          <p:nvPr/>
        </p:nvSpPr>
        <p:spPr>
          <a:xfrm>
            <a:off x="7346950" y="4779010"/>
            <a:ext cx="3844925" cy="120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SBS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아나운서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윤현진 동문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중어중문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전공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5DE39C-7BB6-4906-8AF7-5DDAA348FA18}"/>
              </a:ext>
            </a:extLst>
          </p:cNvPr>
          <p:cNvSpPr/>
          <p:nvPr/>
        </p:nvSpPr>
        <p:spPr>
          <a:xfrm>
            <a:off x="4674235" y="1554480"/>
            <a:ext cx="6096000" cy="58483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824AC8-07A1-407F-A00B-E4C1FBAB5D8C}"/>
              </a:ext>
            </a:extLst>
          </p:cNvPr>
          <p:cNvSpPr/>
          <p:nvPr/>
        </p:nvSpPr>
        <p:spPr>
          <a:xfrm>
            <a:off x="4669790" y="4836742"/>
            <a:ext cx="1734185" cy="450850"/>
          </a:xfrm>
          <a:prstGeom prst="rect">
            <a:avLst/>
          </a:prstGeom>
          <a:solidFill>
            <a:srgbClr val="84A4D8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49538C-130F-42AC-96B2-BF075CC1E3B3}"/>
              </a:ext>
            </a:extLst>
          </p:cNvPr>
          <p:cNvSpPr/>
          <p:nvPr/>
        </p:nvSpPr>
        <p:spPr>
          <a:xfrm>
            <a:off x="3625215" y="4826635"/>
            <a:ext cx="3844925" cy="120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SBS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아나운서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정미선 동문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소비자 경제 전공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302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88FDC-8A30-4CB5-9CF1-0A795C98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A669CC-A346-4AEA-A0CB-9463A137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2F053A-4E6B-4E06-AE87-C29308E5CFDB}"/>
              </a:ext>
            </a:extLst>
          </p:cNvPr>
          <p:cNvSpPr/>
          <p:nvPr/>
        </p:nvSpPr>
        <p:spPr>
          <a:xfrm>
            <a:off x="7338060" y="1407160"/>
            <a:ext cx="4164965" cy="107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윤혜지 동문 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시각 영상 디자인 전공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27F53E5-B2FD-4B27-BA11-9A7FFEBC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6185" y="2605405"/>
            <a:ext cx="4286250" cy="4067175"/>
          </a:xfrm>
          <a:prstGeom prst="rect">
            <a:avLst/>
          </a:prstGeom>
          <a:noFill/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1DF65CC-1D96-4174-97C3-E088D9FC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325" y="1248410"/>
            <a:ext cx="4181475" cy="4686300"/>
          </a:xfrm>
          <a:prstGeom prst="rect">
            <a:avLst/>
          </a:prstGeom>
          <a:noFill/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A7FD4142-7C96-4FB1-82F1-FF497C29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5555" y="3622040"/>
            <a:ext cx="2503170" cy="3165475"/>
          </a:xfrm>
          <a:prstGeom prst="rect">
            <a:avLst/>
          </a:prstGeom>
          <a:noFill/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7573EE7-BE05-4814-87AA-D7A918C3E54A}"/>
              </a:ext>
            </a:extLst>
          </p:cNvPr>
          <p:cNvSpPr txBox="1">
            <a:spLocks/>
          </p:cNvSpPr>
          <p:nvPr/>
        </p:nvSpPr>
        <p:spPr>
          <a:xfrm>
            <a:off x="885825" y="300102"/>
            <a:ext cx="2617225" cy="43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우리대학 동문</a:t>
            </a: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9FC0DBFF-D797-494E-BF47-0BA45FA8AD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96" y="307816"/>
            <a:ext cx="394171" cy="39417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2A234C8-C7E1-4271-938E-F344401E69ED}"/>
              </a:ext>
            </a:extLst>
          </p:cNvPr>
          <p:cNvSpPr/>
          <p:nvPr/>
        </p:nvSpPr>
        <p:spPr>
          <a:xfrm>
            <a:off x="285751" y="230188"/>
            <a:ext cx="3856762" cy="530378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1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58E97D-8551-447B-950F-5C6EA93EC6A8}"/>
              </a:ext>
            </a:extLst>
          </p:cNvPr>
          <p:cNvSpPr/>
          <p:nvPr/>
        </p:nvSpPr>
        <p:spPr>
          <a:xfrm>
            <a:off x="2705100" y="5651500"/>
            <a:ext cx="3200400" cy="487680"/>
          </a:xfrm>
          <a:prstGeom prst="rect">
            <a:avLst/>
          </a:prstGeom>
          <a:solidFill>
            <a:srgbClr val="84A4D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B65D30-B3EA-4C47-BCA8-9137E3EB750C}"/>
              </a:ext>
            </a:extLst>
          </p:cNvPr>
          <p:cNvSpPr/>
          <p:nvPr/>
        </p:nvSpPr>
        <p:spPr>
          <a:xfrm>
            <a:off x="3467100" y="5122545"/>
            <a:ext cx="2571750" cy="48768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705FB87-5F5D-4E94-95D9-51F5EBFD7C06}"/>
              </a:ext>
            </a:extLst>
          </p:cNvPr>
          <p:cNvSpPr txBox="1">
            <a:spLocks/>
          </p:cNvSpPr>
          <p:nvPr/>
        </p:nvSpPr>
        <p:spPr>
          <a:xfrm>
            <a:off x="933450" y="312725"/>
            <a:ext cx="2617225" cy="43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ROTC</a:t>
            </a:r>
            <a:endParaRPr lang="ko-KR" altLang="en-US" sz="3200" dirty="0">
              <a:solidFill>
                <a:srgbClr val="84A4D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DD53707-04D5-4A0A-9CB8-10E52DDB6A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21" y="320439"/>
            <a:ext cx="394171" cy="39417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E368A60-6875-4438-8FDC-806EA5558D62}"/>
              </a:ext>
            </a:extLst>
          </p:cNvPr>
          <p:cNvSpPr/>
          <p:nvPr/>
        </p:nvSpPr>
        <p:spPr>
          <a:xfrm>
            <a:off x="333376" y="242811"/>
            <a:ext cx="3856762" cy="530378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1CE713-9BCA-4D2D-AE45-A9B3A04638D8}"/>
              </a:ext>
            </a:extLst>
          </p:cNvPr>
          <p:cNvSpPr/>
          <p:nvPr/>
        </p:nvSpPr>
        <p:spPr>
          <a:xfrm>
            <a:off x="2084705" y="5113020"/>
            <a:ext cx="5273040" cy="107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HE개이득" panose="02020503020101020101" pitchFamily="18" charset="-127"/>
              </a:rPr>
              <a:t>국내 최초 여성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HE개이득" panose="02020503020101020101" pitchFamily="18" charset="-127"/>
              </a:rPr>
              <a:t>ROTC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HE개이득" panose="02020503020101020101" pitchFamily="18" charset="-127"/>
              </a:rPr>
              <a:t>설립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THE개이득" panose="02020503020101020101" pitchFamily="18" charset="-127"/>
              </a:rPr>
              <a:t>한국 최초 여성 장교 배출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BBDA5B6-9E21-4AE0-8502-F654CC38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8010" y="1486535"/>
            <a:ext cx="5143500" cy="3057525"/>
          </a:xfrm>
          <a:prstGeom prst="rect">
            <a:avLst/>
          </a:prstGeom>
          <a:noFill/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A2A9839A-EE3C-49E9-A241-92F1A3415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b="12024"/>
          <a:stretch>
            <a:fillRect/>
          </a:stretch>
        </p:blipFill>
        <p:spPr bwMode="auto">
          <a:xfrm>
            <a:off x="7305040" y="398780"/>
            <a:ext cx="4576445" cy="5073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962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43876B-B279-4BFB-8C6E-5D502D87B539}"/>
              </a:ext>
            </a:extLst>
          </p:cNvPr>
          <p:cNvSpPr/>
          <p:nvPr/>
        </p:nvSpPr>
        <p:spPr>
          <a:xfrm>
            <a:off x="7874125" y="840623"/>
            <a:ext cx="2184275" cy="533478"/>
          </a:xfrm>
          <a:prstGeom prst="rect">
            <a:avLst/>
          </a:prstGeom>
          <a:solidFill>
            <a:schemeClr val="accent5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E661B1-822B-4E66-BD5A-51ABA3C4BDF3}"/>
              </a:ext>
            </a:extLst>
          </p:cNvPr>
          <p:cNvSpPr/>
          <p:nvPr/>
        </p:nvSpPr>
        <p:spPr>
          <a:xfrm>
            <a:off x="7870274" y="1395263"/>
            <a:ext cx="1926870" cy="548958"/>
          </a:xfrm>
          <a:prstGeom prst="rect">
            <a:avLst/>
          </a:prstGeom>
          <a:solidFill>
            <a:srgbClr val="FFC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7D550A-2E5F-46BF-B41D-116D2587B772}"/>
              </a:ext>
            </a:extLst>
          </p:cNvPr>
          <p:cNvSpPr/>
          <p:nvPr/>
        </p:nvSpPr>
        <p:spPr>
          <a:xfrm>
            <a:off x="7870273" y="292702"/>
            <a:ext cx="1231719" cy="531262"/>
          </a:xfrm>
          <a:prstGeom prst="rect">
            <a:avLst/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EFA14F-BB57-4D9B-8AD9-A4571C03A0E1}"/>
              </a:ext>
            </a:extLst>
          </p:cNvPr>
          <p:cNvSpPr/>
          <p:nvPr/>
        </p:nvSpPr>
        <p:spPr>
          <a:xfrm>
            <a:off x="5075866" y="238760"/>
            <a:ext cx="6820535" cy="1697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1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호선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			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남영역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THE정고딕150" panose="02020603020101020101" pitchFamily="18" charset="-127"/>
              <a:ea typeface="THE정고딕150" panose="02020603020101020101" pitchFamily="18" charset="-127"/>
              <a:cs typeface="THE개이득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6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호선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CCCC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경의중앙선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	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효창공원앞역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THE정고딕150" panose="02020603020101020101" pitchFamily="18" charset="-127"/>
              <a:ea typeface="THE정고딕150" panose="02020603020101020101" pitchFamily="18" charset="-127"/>
              <a:cs typeface="THE개이득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4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호선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		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	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50" panose="02020603020101020101" pitchFamily="18" charset="-127"/>
                <a:ea typeface="THE정고딕150" panose="02020603020101020101" pitchFamily="18" charset="-127"/>
                <a:cs typeface="THE개이득" panose="02020503020101020101" pitchFamily="18" charset="-127"/>
              </a:rPr>
              <a:t>숙대입구역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THE정고딕150" panose="02020603020101020101" pitchFamily="18" charset="-127"/>
              <a:ea typeface="THE정고딕150" panose="020206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B5E8C27-63ED-49FB-9883-15E1A374E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0470" y="2120265"/>
            <a:ext cx="6753225" cy="4419600"/>
          </a:xfrm>
          <a:prstGeom prst="rect">
            <a:avLst/>
          </a:prstGeom>
          <a:noFill/>
        </p:spPr>
      </p:pic>
      <p:sp>
        <p:nvSpPr>
          <p:cNvPr id="9" name="도넛 17">
            <a:extLst>
              <a:ext uri="{FF2B5EF4-FFF2-40B4-BE49-F238E27FC236}">
                <a16:creationId xmlns:a16="http://schemas.microsoft.com/office/drawing/2014/main" id="{F95122A3-4E2B-42BB-A620-A66CC1FA1CE4}"/>
              </a:ext>
            </a:extLst>
          </p:cNvPr>
          <p:cNvSpPr/>
          <p:nvPr/>
        </p:nvSpPr>
        <p:spPr>
          <a:xfrm>
            <a:off x="4644390" y="2191385"/>
            <a:ext cx="2191385" cy="2279015"/>
          </a:xfrm>
          <a:prstGeom prst="donut">
            <a:avLst>
              <a:gd name="adj" fmla="val 5054"/>
            </a:avLst>
          </a:prstGeom>
          <a:solidFill>
            <a:srgbClr val="DE14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도넛 20">
            <a:extLst>
              <a:ext uri="{FF2B5EF4-FFF2-40B4-BE49-F238E27FC236}">
                <a16:creationId xmlns:a16="http://schemas.microsoft.com/office/drawing/2014/main" id="{2E6D25C8-0983-4B36-A718-FA09D8AE14E8}"/>
              </a:ext>
            </a:extLst>
          </p:cNvPr>
          <p:cNvSpPr/>
          <p:nvPr/>
        </p:nvSpPr>
        <p:spPr>
          <a:xfrm>
            <a:off x="7613015" y="2997200"/>
            <a:ext cx="1081405" cy="1139190"/>
          </a:xfrm>
          <a:prstGeom prst="donut">
            <a:avLst>
              <a:gd name="adj" fmla="val 505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도넛 21">
            <a:extLst>
              <a:ext uri="{FF2B5EF4-FFF2-40B4-BE49-F238E27FC236}">
                <a16:creationId xmlns:a16="http://schemas.microsoft.com/office/drawing/2014/main" id="{64D13AA2-C6CA-4C22-93A9-38FA78AAEE9C}"/>
              </a:ext>
            </a:extLst>
          </p:cNvPr>
          <p:cNvSpPr/>
          <p:nvPr/>
        </p:nvSpPr>
        <p:spPr>
          <a:xfrm>
            <a:off x="7300595" y="4832985"/>
            <a:ext cx="1081405" cy="1139190"/>
          </a:xfrm>
          <a:prstGeom prst="donut">
            <a:avLst>
              <a:gd name="adj" fmla="val 5054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도넛 22">
            <a:extLst>
              <a:ext uri="{FF2B5EF4-FFF2-40B4-BE49-F238E27FC236}">
                <a16:creationId xmlns:a16="http://schemas.microsoft.com/office/drawing/2014/main" id="{ED5D5447-2F81-4AC0-9C0A-AC60980A82B5}"/>
              </a:ext>
            </a:extLst>
          </p:cNvPr>
          <p:cNvSpPr/>
          <p:nvPr/>
        </p:nvSpPr>
        <p:spPr>
          <a:xfrm>
            <a:off x="3824605" y="5522595"/>
            <a:ext cx="1081405" cy="1139190"/>
          </a:xfrm>
          <a:prstGeom prst="donut">
            <a:avLst>
              <a:gd name="adj" fmla="val 505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8D13F8B-1E71-4C44-B8D1-F3A4D6CB8B0B}"/>
              </a:ext>
            </a:extLst>
          </p:cNvPr>
          <p:cNvSpPr txBox="1">
            <a:spLocks/>
          </p:cNvSpPr>
          <p:nvPr/>
        </p:nvSpPr>
        <p:spPr>
          <a:xfrm>
            <a:off x="933450" y="312725"/>
            <a:ext cx="2617225" cy="43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지리적 이점</a:t>
            </a: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6DF276ED-795E-47F0-8CA2-6C670DBB17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21" y="320439"/>
            <a:ext cx="394171" cy="39417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2A0FE32-332E-4322-BF2E-F153BB6F88C4}"/>
              </a:ext>
            </a:extLst>
          </p:cNvPr>
          <p:cNvSpPr/>
          <p:nvPr/>
        </p:nvSpPr>
        <p:spPr>
          <a:xfrm>
            <a:off x="333376" y="242811"/>
            <a:ext cx="3856762" cy="530378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479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D0A62-2165-445D-B73A-5B5551F9B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893" t="8160" r="3807" b="327"/>
          <a:stretch>
            <a:fillRect/>
          </a:stretch>
        </p:blipFill>
        <p:spPr bwMode="auto">
          <a:xfrm>
            <a:off x="473075" y="1113790"/>
            <a:ext cx="5094605" cy="5196205"/>
          </a:xfrm>
          <a:prstGeom prst="rect">
            <a:avLst/>
          </a:prstGeom>
          <a:noFill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DDCE478-55EC-4185-A610-7FDC3A9B7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141" t="16091" r="6725" b="1648"/>
          <a:stretch>
            <a:fillRect/>
          </a:stretch>
        </p:blipFill>
        <p:spPr bwMode="auto">
          <a:xfrm>
            <a:off x="6066790" y="348615"/>
            <a:ext cx="5863590" cy="5704205"/>
          </a:xfrm>
          <a:prstGeom prst="rect">
            <a:avLst/>
          </a:prstGeom>
          <a:noFill/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854294F-1879-4E0A-8140-8DA3FD7E35FF}"/>
              </a:ext>
            </a:extLst>
          </p:cNvPr>
          <p:cNvSpPr txBox="1">
            <a:spLocks/>
          </p:cNvSpPr>
          <p:nvPr/>
        </p:nvSpPr>
        <p:spPr>
          <a:xfrm>
            <a:off x="933450" y="312725"/>
            <a:ext cx="2617225" cy="43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취업률 </a:t>
            </a:r>
            <a:r>
              <a:rPr lang="en-US" altLang="ko-KR" sz="32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ko-KR" altLang="en-US" sz="32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위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BFA3CA29-1234-499B-A3BD-F7399E4A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21" y="320439"/>
            <a:ext cx="394171" cy="39417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6025BA-DD08-4F5E-8EC9-EF0B60B47CC8}"/>
              </a:ext>
            </a:extLst>
          </p:cNvPr>
          <p:cNvSpPr/>
          <p:nvPr/>
        </p:nvSpPr>
        <p:spPr>
          <a:xfrm>
            <a:off x="333376" y="242811"/>
            <a:ext cx="3856762" cy="530378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28220F-2E2A-4191-BA7F-E4FB760F0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120" y="42040"/>
            <a:ext cx="5550845" cy="67318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64A0B5-292A-41D0-B052-DC172E4B1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04" y="0"/>
            <a:ext cx="6519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0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F119-3FD3-4ADC-B17D-EF218BA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453F4-8967-475F-8749-7C46B399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B4B347-0F16-4C92-B608-914E62C7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27"/>
            <a:ext cx="12192000" cy="593594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299838F-39F1-4629-9B90-F6CD5D124791}"/>
              </a:ext>
            </a:extLst>
          </p:cNvPr>
          <p:cNvSpPr/>
          <p:nvPr/>
        </p:nvSpPr>
        <p:spPr>
          <a:xfrm>
            <a:off x="1019735" y="4231341"/>
            <a:ext cx="1929653" cy="1093694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A411896-2577-4954-AFC1-3EC9B82A9A4D}"/>
              </a:ext>
            </a:extLst>
          </p:cNvPr>
          <p:cNvSpPr/>
          <p:nvPr/>
        </p:nvSpPr>
        <p:spPr>
          <a:xfrm>
            <a:off x="1019736" y="4212945"/>
            <a:ext cx="1140759" cy="1147949"/>
          </a:xfrm>
          <a:prstGeom prst="donut">
            <a:avLst>
              <a:gd name="adj" fmla="val 1333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DFFD1C-0682-4683-9119-942FEC2C6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8" t="48867" r="63162" b="34218"/>
          <a:stretch/>
        </p:blipFill>
        <p:spPr>
          <a:xfrm>
            <a:off x="3003475" y="2841214"/>
            <a:ext cx="1929652" cy="205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B535BB1-9E7B-4EE8-B099-9146A99A1B65}"/>
              </a:ext>
            </a:extLst>
          </p:cNvPr>
          <p:cNvSpPr txBox="1">
            <a:spLocks/>
          </p:cNvSpPr>
          <p:nvPr/>
        </p:nvSpPr>
        <p:spPr>
          <a:xfrm>
            <a:off x="-1306830" y="2534747"/>
            <a:ext cx="7051040" cy="183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숙명여자대학교</a:t>
            </a:r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공과대학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26694BF-5BC9-407F-988F-1DAA79EFC0C7}"/>
              </a:ext>
            </a:extLst>
          </p:cNvPr>
          <p:cNvCxnSpPr>
            <a:cxnSpLocks/>
          </p:cNvCxnSpPr>
          <p:nvPr/>
        </p:nvCxnSpPr>
        <p:spPr>
          <a:xfrm>
            <a:off x="4189590" y="3454504"/>
            <a:ext cx="791210" cy="0"/>
          </a:xfrm>
          <a:prstGeom prst="straightConnector1">
            <a:avLst/>
          </a:prstGeom>
          <a:ln w="76200">
            <a:solidFill>
              <a:srgbClr val="84A4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B8B07D28-3358-4FCE-83EB-E891CCB10C07}"/>
              </a:ext>
            </a:extLst>
          </p:cNvPr>
          <p:cNvSpPr txBox="1">
            <a:spLocks/>
          </p:cNvSpPr>
          <p:nvPr/>
        </p:nvSpPr>
        <p:spPr>
          <a:xfrm>
            <a:off x="4733150" y="2582372"/>
            <a:ext cx="4945380" cy="183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소프트웨어 학부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D7075-0DB2-44DD-8045-59DCDD1B1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40" y="3958559"/>
            <a:ext cx="2112289" cy="25347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B72F81-CC3A-415A-8D77-29D5F8B9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551" y="4004280"/>
            <a:ext cx="2112289" cy="25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7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20651 -0.26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26" y="-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41B88-F4FC-4399-A6F4-C92C56F1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89" y="1266076"/>
            <a:ext cx="735105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  <a:t>컴퓨터과학전공과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</a:b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  <a:t>소프트웨어융합전공의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</a:b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  <a:t>차이는 무엇인가요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  <a:t>?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17BFFC7E-EC04-42F0-AB40-846FD5D109B3}"/>
              </a:ext>
            </a:extLst>
          </p:cNvPr>
          <p:cNvSpPr/>
          <p:nvPr/>
        </p:nvSpPr>
        <p:spPr>
          <a:xfrm>
            <a:off x="784414" y="484093"/>
            <a:ext cx="7579658" cy="2743200"/>
          </a:xfrm>
          <a:prstGeom prst="wedgeRoundRectCallout">
            <a:avLst>
              <a:gd name="adj1" fmla="val 33834"/>
              <a:gd name="adj2" fmla="val 71657"/>
              <a:gd name="adj3" fmla="val 16667"/>
            </a:avLst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806973-0B69-49F2-9F77-B5065C5C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789" y="2989989"/>
            <a:ext cx="3639411" cy="36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9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8FB52-E905-4132-8658-87F8737A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664" y="1634424"/>
            <a:ext cx="2456541" cy="1325563"/>
          </a:xfrm>
        </p:spPr>
        <p:txBody>
          <a:bodyPr/>
          <a:lstStyle/>
          <a:p>
            <a:r>
              <a:rPr lang="ko-KR" altLang="en-US" dirty="0">
                <a:latin typeface="THE정고딕170" panose="02020603020101020101" pitchFamily="18" charset="-127"/>
                <a:ea typeface="THE정고딕170" panose="02020603020101020101" pitchFamily="18" charset="-127"/>
                <a:cs typeface="THE개이득" panose="02020503020101020101" pitchFamily="18" charset="-127"/>
              </a:rPr>
              <a:t>커리큘럼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05981-5F2E-441F-A973-0680390F56EC}"/>
              </a:ext>
            </a:extLst>
          </p:cNvPr>
          <p:cNvSpPr txBox="1"/>
          <p:nvPr/>
        </p:nvSpPr>
        <p:spPr>
          <a:xfrm>
            <a:off x="7564387" y="1912484"/>
            <a:ext cx="2326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THE정고딕170" panose="02020603020101020101" pitchFamily="18" charset="-127"/>
                <a:ea typeface="THE정고딕170" panose="02020603020101020101" pitchFamily="18" charset="-127"/>
                <a:cs typeface="THE개이득" panose="02020503020101020101" pitchFamily="18" charset="-127"/>
              </a:rPr>
              <a:t>교직이수</a:t>
            </a:r>
          </a:p>
        </p:txBody>
      </p:sp>
      <p:pic>
        <p:nvPicPr>
          <p:cNvPr id="6" name="그림 5" descr="디스플레이이(가) 표시된 사진&#10;&#10;자동 생성된 설명">
            <a:extLst>
              <a:ext uri="{FF2B5EF4-FFF2-40B4-BE49-F238E27FC236}">
                <a16:creationId xmlns:a16="http://schemas.microsoft.com/office/drawing/2014/main" id="{E41020CA-1311-41D2-93B3-BB0BC0E0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59" y="3006370"/>
            <a:ext cx="1783287" cy="1783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83E642-5368-4641-B16B-9851FBF76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79" y="2973359"/>
            <a:ext cx="2099162" cy="20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1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벽, 실내, 사람, 여자이(가) 표시된 사진&#10;&#10;자동 생성된 설명">
            <a:extLst>
              <a:ext uri="{FF2B5EF4-FFF2-40B4-BE49-F238E27FC236}">
                <a16:creationId xmlns:a16="http://schemas.microsoft.com/office/drawing/2014/main" id="{8C0A3FC7-0BC0-4F54-9FD8-7867D9305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12848" r="6366" b="12293"/>
          <a:stretch/>
        </p:blipFill>
        <p:spPr>
          <a:xfrm>
            <a:off x="0" y="883298"/>
            <a:ext cx="12192000" cy="51134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D10653-CA06-4ECD-870E-BF1F2B0F2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25674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숙명여자대학교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0CBB68-2614-4704-B43A-2ED3F9487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20204" y="4948111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gency FB" panose="020B0604020202020204" pitchFamily="34" charset="0"/>
              </a:rPr>
              <a:t>COMPUTER SCIENCE</a:t>
            </a:r>
            <a:endParaRPr lang="ko-KR" alt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F7369-48D6-4825-BBDB-E14A1486EDE6}"/>
              </a:ext>
            </a:extLst>
          </p:cNvPr>
          <p:cNvSpPr txBox="1"/>
          <p:nvPr/>
        </p:nvSpPr>
        <p:spPr>
          <a:xfrm>
            <a:off x="8834777" y="6075883"/>
            <a:ext cx="315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컴퓨터과학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18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학번 조민주</a:t>
            </a:r>
          </a:p>
        </p:txBody>
      </p:sp>
    </p:spTree>
    <p:extLst>
      <p:ext uri="{BB962C8B-B14F-4D97-AF65-F5344CB8AC3E}">
        <p14:creationId xmlns:p14="http://schemas.microsoft.com/office/powerpoint/2010/main" val="1802150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3457B99-14AC-4ED4-969F-18BE27CC8A3C}"/>
              </a:ext>
            </a:extLst>
          </p:cNvPr>
          <p:cNvGrpSpPr/>
          <p:nvPr/>
        </p:nvGrpSpPr>
        <p:grpSpPr>
          <a:xfrm>
            <a:off x="1571625" y="3636069"/>
            <a:ext cx="9577387" cy="1386682"/>
            <a:chOff x="838200" y="323056"/>
            <a:chExt cx="9577387" cy="13866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FBDD3EC-D142-443B-91A2-E49EB007A735}"/>
                </a:ext>
              </a:extLst>
            </p:cNvPr>
            <p:cNvSpPr/>
            <p:nvPr/>
          </p:nvSpPr>
          <p:spPr>
            <a:xfrm>
              <a:off x="838200" y="323056"/>
              <a:ext cx="4886325" cy="7048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FCF36A-D82C-4205-8DF0-AF45F075933A}"/>
                </a:ext>
              </a:extLst>
            </p:cNvPr>
            <p:cNvSpPr/>
            <p:nvPr/>
          </p:nvSpPr>
          <p:spPr>
            <a:xfrm>
              <a:off x="838200" y="895350"/>
              <a:ext cx="9577387" cy="8143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C5B57AD-3FD0-42E5-8B2A-89DB186B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3697188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2E6CA4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정보사회의 나침반</a:t>
            </a:r>
            <a:r>
              <a:rPr lang="en-US" altLang="ko-KR" dirty="0">
                <a:solidFill>
                  <a:srgbClr val="2E6CA4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,</a:t>
            </a:r>
            <a:br>
              <a:rPr lang="en-US" altLang="ko-KR" dirty="0">
                <a:solidFill>
                  <a:srgbClr val="2E6CA4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</a:br>
            <a:r>
              <a:rPr lang="ko-KR" altLang="en-US" dirty="0">
                <a:solidFill>
                  <a:srgbClr val="2E6CA4"/>
                </a:solidFill>
                <a:latin typeface="THE정고딕170" panose="02020603020101020101" pitchFamily="18" charset="-127"/>
                <a:ea typeface="THE정고딕170" panose="02020603020101020101" pitchFamily="18" charset="-127"/>
              </a:rPr>
              <a:t>흐름을 선도하는 소프트웨어 전문 인재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062CF-3ECD-4509-99A7-BF90FF3CA07D}"/>
              </a:ext>
            </a:extLst>
          </p:cNvPr>
          <p:cNvSpPr txBox="1"/>
          <p:nvPr/>
        </p:nvSpPr>
        <p:spPr>
          <a:xfrm>
            <a:off x="1471612" y="1257301"/>
            <a:ext cx="962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컴퓨터과학전공에서는 여러분을 이러한 인재상으로 양성하려 합니다</a:t>
            </a:r>
            <a:r>
              <a:rPr lang="en-US" altLang="ko-KR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2800" b="1" dirty="0">
              <a:solidFill>
                <a:schemeClr val="accent4">
                  <a:lumMod val="40000"/>
                  <a:lumOff val="6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55E3067-E4F5-42C9-923E-EBB9BCE4EA3E}"/>
              </a:ext>
            </a:extLst>
          </p:cNvPr>
          <p:cNvCxnSpPr>
            <a:cxnSpLocks/>
          </p:cNvCxnSpPr>
          <p:nvPr/>
        </p:nvCxnSpPr>
        <p:spPr>
          <a:xfrm>
            <a:off x="762000" y="4029075"/>
            <a:ext cx="619125" cy="330894"/>
          </a:xfrm>
          <a:prstGeom prst="bentConnector3">
            <a:avLst>
              <a:gd name="adj1" fmla="val 10000"/>
            </a:avLst>
          </a:prstGeom>
          <a:ln w="127000">
            <a:solidFill>
              <a:srgbClr val="2E6C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62AEE0E-3136-4DA7-8475-7E68AD4E7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9" y="1941764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9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6B94B-BF00-4F79-9CEA-96BF9457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071587"/>
            <a:ext cx="5826215" cy="2430951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프로그래머</a:t>
            </a:r>
            <a:r>
              <a:rPr lang="en-US" altLang="ko-KR" sz="3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en-US" altLang="ko-KR" sz="3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programmer</a:t>
            </a:r>
            <a:r>
              <a:rPr lang="en-US" altLang="ko-KR" sz="3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br>
              <a:rPr lang="en-US" altLang="ko-KR" sz="3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b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 프로그래밍을 하고</a:t>
            </a:r>
            <a:br>
              <a:rPr lang="en-US" altLang="ko-KR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sz="2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 소프트웨어를 개발하는 사람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ED954873-CAD1-4385-9B81-33073073F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2" r="17604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264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뺄셈 기호 14">
            <a:extLst>
              <a:ext uri="{FF2B5EF4-FFF2-40B4-BE49-F238E27FC236}">
                <a16:creationId xmlns:a16="http://schemas.microsoft.com/office/drawing/2014/main" id="{18C3D3CF-1D5A-4C64-982B-CA9A207F64F5}"/>
              </a:ext>
            </a:extLst>
          </p:cNvPr>
          <p:cNvSpPr/>
          <p:nvPr/>
        </p:nvSpPr>
        <p:spPr>
          <a:xfrm rot="19219182">
            <a:off x="1437" y="2829933"/>
            <a:ext cx="11436350" cy="1023620"/>
          </a:xfrm>
          <a:prstGeom prst="mathMinus">
            <a:avLst/>
          </a:prstGeom>
          <a:solidFill>
            <a:srgbClr val="2E6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0506B4-664A-47EC-A548-697F260276F8}"/>
              </a:ext>
            </a:extLst>
          </p:cNvPr>
          <p:cNvGrpSpPr/>
          <p:nvPr/>
        </p:nvGrpSpPr>
        <p:grpSpPr>
          <a:xfrm>
            <a:off x="1154914" y="1123950"/>
            <a:ext cx="3833495" cy="3853180"/>
            <a:chOff x="1934845" y="1123950"/>
            <a:chExt cx="3833495" cy="38531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98E3F33-9EB6-4565-8150-9DFB2B94FCD8}"/>
                </a:ext>
              </a:extLst>
            </p:cNvPr>
            <p:cNvGrpSpPr/>
            <p:nvPr/>
          </p:nvGrpSpPr>
          <p:grpSpPr>
            <a:xfrm>
              <a:off x="1934845" y="1123950"/>
              <a:ext cx="3833495" cy="2546985"/>
              <a:chOff x="1934845" y="1123950"/>
              <a:chExt cx="3833495" cy="2546985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448737A0-E284-4CA7-87AA-6C0BFFB809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34845" y="1123950"/>
                <a:ext cx="1924050" cy="1924050"/>
              </a:xfrm>
              <a:prstGeom prst="rect">
                <a:avLst/>
              </a:prstGeom>
              <a:noFill/>
            </p:spPr>
          </p:pic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D0D6F9A4-8DA1-4782-BD5E-1DD235146D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504565" y="2705100"/>
                <a:ext cx="965200" cy="965200"/>
              </a:xfrm>
              <a:prstGeom prst="rect">
                <a:avLst/>
              </a:prstGeom>
              <a:noFill/>
            </p:spPr>
          </p:pic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7DA6BECC-7922-4060-B7E8-5F51985820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39920" y="1335405"/>
                <a:ext cx="1329055" cy="1329055"/>
              </a:xfrm>
              <a:prstGeom prst="rect">
                <a:avLst/>
              </a:prstGeom>
              <a:noFill/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AD7CBF0-9427-4356-8AE0-6F4491C587BB}"/>
                </a:ext>
              </a:extLst>
            </p:cNvPr>
            <p:cNvSpPr/>
            <p:nvPr/>
          </p:nvSpPr>
          <p:spPr>
            <a:xfrm>
              <a:off x="2052320" y="3776345"/>
              <a:ext cx="2669540" cy="1200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84A4D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하드웨어 </a:t>
              </a:r>
              <a:r>
                <a: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84A4D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(Hardware)</a:t>
              </a:r>
              <a:endPara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4A4D8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2FD0EC-502C-4A0F-9CC1-8A6CA9F6AE80}"/>
              </a:ext>
            </a:extLst>
          </p:cNvPr>
          <p:cNvGrpSpPr/>
          <p:nvPr/>
        </p:nvGrpSpPr>
        <p:grpSpPr>
          <a:xfrm>
            <a:off x="5607534" y="1675765"/>
            <a:ext cx="5499735" cy="4525645"/>
            <a:chOff x="6387465" y="1675765"/>
            <a:chExt cx="5499735" cy="45256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A17099-84D3-4206-9C6C-FF4A0EA3485F}"/>
                </a:ext>
              </a:extLst>
            </p:cNvPr>
            <p:cNvGrpSpPr/>
            <p:nvPr/>
          </p:nvGrpSpPr>
          <p:grpSpPr>
            <a:xfrm>
              <a:off x="6387465" y="2978150"/>
              <a:ext cx="5499735" cy="3223260"/>
              <a:chOff x="6387465" y="2978150"/>
              <a:chExt cx="5499735" cy="3223260"/>
            </a:xfrm>
          </p:grpSpPr>
          <p:pic>
            <p:nvPicPr>
              <p:cNvPr id="14" name="Picture 5">
                <a:extLst>
                  <a:ext uri="{FF2B5EF4-FFF2-40B4-BE49-F238E27FC236}">
                    <a16:creationId xmlns:a16="http://schemas.microsoft.com/office/drawing/2014/main" id="{80C278EB-361F-4662-876F-08890E0DD2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9551670" y="4899660"/>
                <a:ext cx="1301750" cy="1301750"/>
              </a:xfrm>
              <a:prstGeom prst="rect">
                <a:avLst/>
              </a:prstGeom>
              <a:noFill/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75F5CBDD-93C8-4536-AB03-0BD4525AEB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387465" y="3843020"/>
                <a:ext cx="2133600" cy="2133600"/>
              </a:xfrm>
              <a:prstGeom prst="rect">
                <a:avLst/>
              </a:prstGeom>
              <a:noFill/>
            </p:spPr>
          </p:pic>
          <p:pic>
            <p:nvPicPr>
              <p:cNvPr id="16" name="Picture 7">
                <a:extLst>
                  <a:ext uri="{FF2B5EF4-FFF2-40B4-BE49-F238E27FC236}">
                    <a16:creationId xmlns:a16="http://schemas.microsoft.com/office/drawing/2014/main" id="{CFC34C81-B9FE-4C78-937E-FE183540F7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883775" y="2978150"/>
                <a:ext cx="2003425" cy="2003425"/>
              </a:xfrm>
              <a:prstGeom prst="rect">
                <a:avLst/>
              </a:prstGeom>
              <a:noFill/>
            </p:spPr>
          </p:pic>
          <p:pic>
            <p:nvPicPr>
              <p:cNvPr id="17" name="Picture 8">
                <a:extLst>
                  <a:ext uri="{FF2B5EF4-FFF2-40B4-BE49-F238E27FC236}">
                    <a16:creationId xmlns:a16="http://schemas.microsoft.com/office/drawing/2014/main" id="{717454DC-B0EB-4812-B268-D953DD5C67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610600" y="3999230"/>
                <a:ext cx="1156335" cy="1156335"/>
              </a:xfrm>
              <a:prstGeom prst="rect">
                <a:avLst/>
              </a:prstGeom>
              <a:noFill/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1B4BF24-4935-4DBF-8854-72BABDC0D302}"/>
                </a:ext>
              </a:extLst>
            </p:cNvPr>
            <p:cNvSpPr/>
            <p:nvPr/>
          </p:nvSpPr>
          <p:spPr>
            <a:xfrm>
              <a:off x="8972550" y="1675765"/>
              <a:ext cx="2390775" cy="1200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84A4D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소프트웨어 </a:t>
              </a:r>
              <a:r>
                <a: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84A4D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(Software)</a:t>
              </a:r>
              <a:endPara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4A4D8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BCA98DB8-C68E-46B5-B28B-C97A5F0D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6604" y="1089660"/>
            <a:ext cx="5201920" cy="5202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40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8" grpId="0" animBg="1"/>
      <p:bldP spid="1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41B88-F4FC-4399-A6F4-C92C56F1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89" y="1266076"/>
            <a:ext cx="7351059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  <a:t>한마디로 컴퓨터과학에서는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</a:b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  <a:t>무엇을 배운다는 거죠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  <a:t>?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17BFFC7E-EC04-42F0-AB40-846FD5D109B3}"/>
              </a:ext>
            </a:extLst>
          </p:cNvPr>
          <p:cNvSpPr/>
          <p:nvPr/>
        </p:nvSpPr>
        <p:spPr>
          <a:xfrm>
            <a:off x="784414" y="484093"/>
            <a:ext cx="7579658" cy="2743200"/>
          </a:xfrm>
          <a:prstGeom prst="wedgeRoundRectCallout">
            <a:avLst>
              <a:gd name="adj1" fmla="val 33834"/>
              <a:gd name="adj2" fmla="val 71657"/>
              <a:gd name="adj3" fmla="val 16667"/>
            </a:avLst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806973-0B69-49F2-9F77-B5065C5C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789" y="2989989"/>
            <a:ext cx="3639411" cy="36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25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88F2C-1A63-4505-A882-3DDDC69D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938" y="1905793"/>
            <a:ext cx="6562725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THE정고딕170" panose="02020603020101020101" pitchFamily="18" charset="-127"/>
                <a:ea typeface="THE정고딕170" panose="02020603020101020101" pitchFamily="18" charset="-127"/>
                <a:cs typeface="THE개이득" panose="02020503020101020101" pitchFamily="18" charset="-127"/>
              </a:rPr>
              <a:t>하드웨어와 소프트웨어를 </a:t>
            </a:r>
            <a:b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THE정고딕170" panose="02020603020101020101" pitchFamily="18" charset="-127"/>
                <a:ea typeface="THE정고딕170" panose="02020603020101020101" pitchFamily="18" charset="-127"/>
                <a:cs typeface="THE개이득" panose="02020503020101020101" pitchFamily="18" charset="-127"/>
              </a:rPr>
            </a:b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THE정고딕170" panose="02020603020101020101" pitchFamily="18" charset="-127"/>
                <a:ea typeface="THE정고딕170" panose="02020603020101020101" pitchFamily="18" charset="-127"/>
                <a:cs typeface="THE개이득" panose="02020503020101020101" pitchFamily="18" charset="-127"/>
              </a:rPr>
              <a:t>통틀은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THE정고딕170" panose="02020603020101020101" pitchFamily="18" charset="-127"/>
                <a:ea typeface="THE정고딕170" panose="02020603020101020101" pitchFamily="18" charset="-127"/>
                <a:cs typeface="THE개이득" panose="02020503020101020101" pitchFamily="18" charset="-127"/>
              </a:rPr>
              <a:t>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highlight>
                  <a:srgbClr val="2E6CA4"/>
                </a:highlight>
                <a:latin typeface="THE정고딕170" panose="02020603020101020101" pitchFamily="18" charset="-127"/>
                <a:ea typeface="THE정고딕170" panose="02020603020101020101" pitchFamily="18" charset="-127"/>
                <a:cs typeface="THE개이득" panose="02020503020101020101" pitchFamily="18" charset="-127"/>
              </a:rPr>
              <a:t>컴퓨터 이론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THE정고딕170" panose="02020603020101020101" pitchFamily="18" charset="-127"/>
                <a:ea typeface="THE정고딕170" panose="02020603020101020101" pitchFamily="18" charset="-127"/>
                <a:cs typeface="THE개이득" panose="02020503020101020101" pitchFamily="18" charset="-127"/>
              </a:rPr>
              <a:t>을 배운다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THE정고딕170" panose="02020603020101020101" pitchFamily="18" charset="-127"/>
                <a:ea typeface="THE정고딕170" panose="02020603020101020101" pitchFamily="18" charset="-127"/>
                <a:cs typeface="THE개이득" panose="02020503020101020101" pitchFamily="18" charset="-127"/>
              </a:rPr>
              <a:t>!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THE정고딕170" panose="02020603020101020101" pitchFamily="18" charset="-127"/>
              <a:ea typeface="THE정고딕170" panose="020206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C85451-2828-4DAB-83F5-3295EC2B8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7" y="2568575"/>
            <a:ext cx="3575050" cy="3575050"/>
          </a:xfr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62C3F3F8-580B-408B-B680-1E48758BC595}"/>
              </a:ext>
            </a:extLst>
          </p:cNvPr>
          <p:cNvSpPr/>
          <p:nvPr/>
        </p:nvSpPr>
        <p:spPr>
          <a:xfrm>
            <a:off x="4960937" y="1412782"/>
            <a:ext cx="6562725" cy="2213863"/>
          </a:xfrm>
          <a:prstGeom prst="wedgeRoundRectCallout">
            <a:avLst>
              <a:gd name="adj1" fmla="val -37921"/>
              <a:gd name="adj2" fmla="val 76865"/>
              <a:gd name="adj3" fmla="val 16667"/>
            </a:avLst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8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B2A2C9-2240-4D3A-BE13-CC3046DEBACC}"/>
              </a:ext>
            </a:extLst>
          </p:cNvPr>
          <p:cNvSpPr/>
          <p:nvPr/>
        </p:nvSpPr>
        <p:spPr>
          <a:xfrm>
            <a:off x="9535562" y="4404810"/>
            <a:ext cx="1132041" cy="467110"/>
          </a:xfrm>
          <a:prstGeom prst="rect">
            <a:avLst/>
          </a:prstGeom>
          <a:solidFill>
            <a:srgbClr val="84A4D8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FBE4E6-9D50-4DE1-874A-C312CF730E8B}"/>
              </a:ext>
            </a:extLst>
          </p:cNvPr>
          <p:cNvSpPr txBox="1"/>
          <p:nvPr/>
        </p:nvSpPr>
        <p:spPr>
          <a:xfrm>
            <a:off x="9509841" y="4370841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THE정고딕140" panose="02020603020101020101" pitchFamily="18" charset="-127"/>
                <a:ea typeface="THE정고딕140" panose="02020603020101020101" pitchFamily="18" charset="-127"/>
                <a:cs typeface="THE개이득" panose="02020503020101020101" pitchFamily="18" charset="-127"/>
              </a:rPr>
              <a:t>모니터</a:t>
            </a:r>
            <a:endParaRPr lang="en-US" altLang="ko-KR" sz="2800" dirty="0">
              <a:latin typeface="THE정고딕140" panose="02020603020101020101" pitchFamily="18" charset="-127"/>
              <a:ea typeface="THE정고딕140" panose="020206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D169A9E-A978-4E21-B70E-C8B33E71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8356E5-5DB3-4DE7-B6A3-9ED7E0DD0A29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6CA4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348446-C9F3-48C5-8461-6EA2D13F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56" y="17929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2E6CA4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컴퓨터 기본</a:t>
            </a:r>
          </a:p>
        </p:txBody>
      </p:sp>
      <p:pic>
        <p:nvPicPr>
          <p:cNvPr id="4" name="그래픽 3" descr="컴퓨터">
            <a:extLst>
              <a:ext uri="{FF2B5EF4-FFF2-40B4-BE49-F238E27FC236}">
                <a16:creationId xmlns:a16="http://schemas.microsoft.com/office/drawing/2014/main" id="{A4121235-D8E0-4B2F-AA12-2636EAAE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2081"/>
          <a:stretch/>
        </p:blipFill>
        <p:spPr>
          <a:xfrm>
            <a:off x="9217270" y="1999308"/>
            <a:ext cx="1831561" cy="26966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924D2E-7421-4C77-9A4E-7527F06E1324}"/>
              </a:ext>
            </a:extLst>
          </p:cNvPr>
          <p:cNvSpPr txBox="1"/>
          <p:nvPr/>
        </p:nvSpPr>
        <p:spPr>
          <a:xfrm>
            <a:off x="1915553" y="2973164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6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THE개이득" panose="02020503020101020101" pitchFamily="18" charset="-127"/>
              </a:rPr>
              <a:t>입력</a:t>
            </a:r>
            <a:endParaRPr lang="en-US" altLang="ko-KR" sz="3600" dirty="0">
              <a:solidFill>
                <a:schemeClr val="accent6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THE개이득" panose="020205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B8C4F5-465F-4930-AD65-11CAEE4CDE52}"/>
              </a:ext>
            </a:extLst>
          </p:cNvPr>
          <p:cNvGrpSpPr/>
          <p:nvPr/>
        </p:nvGrpSpPr>
        <p:grpSpPr>
          <a:xfrm>
            <a:off x="1517834" y="2380449"/>
            <a:ext cx="2363288" cy="2491471"/>
            <a:chOff x="1517834" y="2380449"/>
            <a:chExt cx="2363288" cy="249147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34D263-F1A8-4B27-89E1-19C716329D80}"/>
                </a:ext>
              </a:extLst>
            </p:cNvPr>
            <p:cNvSpPr/>
            <p:nvPr/>
          </p:nvSpPr>
          <p:spPr>
            <a:xfrm>
              <a:off x="1549495" y="4404810"/>
              <a:ext cx="1498516" cy="467110"/>
            </a:xfrm>
            <a:prstGeom prst="rect">
              <a:avLst/>
            </a:prstGeom>
            <a:solidFill>
              <a:srgbClr val="84A4D8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THE정고딕140" panose="02020603020101020101" pitchFamily="18" charset="-127"/>
                <a:ea typeface="THE정고딕140" panose="020206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D541FE5-6C93-4DD9-B228-3DBB74275AAE}"/>
                </a:ext>
              </a:extLst>
            </p:cNvPr>
            <p:cNvGrpSpPr/>
            <p:nvPr/>
          </p:nvGrpSpPr>
          <p:grpSpPr>
            <a:xfrm>
              <a:off x="1517834" y="2380449"/>
              <a:ext cx="2363288" cy="2464102"/>
              <a:chOff x="2178685" y="2359025"/>
              <a:chExt cx="1904777" cy="210001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E3B9A65-EEFF-424D-82D4-CE09DD77EC1F}"/>
                  </a:ext>
                </a:extLst>
              </p:cNvPr>
              <p:cNvGrpSpPr/>
              <p:nvPr/>
            </p:nvGrpSpPr>
            <p:grpSpPr>
              <a:xfrm>
                <a:off x="2178685" y="2359025"/>
                <a:ext cx="1904777" cy="2100018"/>
                <a:chOff x="2178685" y="2359025"/>
                <a:chExt cx="1904777" cy="2100018"/>
              </a:xfrm>
            </p:grpSpPr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FEE4B6D6-FB81-47DF-8493-BE02FFD49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178685" y="2359025"/>
                  <a:ext cx="1497965" cy="1682750"/>
                </a:xfrm>
                <a:prstGeom prst="rect">
                  <a:avLst/>
                </a:prstGeom>
                <a:noFill/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7B54107B-DE4E-45FA-B377-F0D6928A2F73}"/>
                    </a:ext>
                  </a:extLst>
                </p:cNvPr>
                <p:cNvSpPr/>
                <p:nvPr/>
              </p:nvSpPr>
              <p:spPr>
                <a:xfrm>
                  <a:off x="2185447" y="4118051"/>
                  <a:ext cx="1898015" cy="3409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THE정고딕140" panose="02020603020101020101" pitchFamily="18" charset="-127"/>
                      <a:ea typeface="THE정고딕140" panose="02020603020101020101" pitchFamily="18" charset="-127"/>
                      <a:cs typeface="THE개이득" panose="02020503020101020101" pitchFamily="18" charset="-127"/>
                    </a:rPr>
                    <a:t>인간의 언어</a:t>
                  </a:r>
                </a:p>
              </p:txBody>
            </p:sp>
          </p:grpSp>
          <p:sp>
            <p:nvSpPr>
              <p:cNvPr id="22" name="액자 21">
                <a:extLst>
                  <a:ext uri="{FF2B5EF4-FFF2-40B4-BE49-F238E27FC236}">
                    <a16:creationId xmlns:a16="http://schemas.microsoft.com/office/drawing/2014/main" id="{C3B28B4F-106B-47A9-9596-10D7A3ACAFEF}"/>
                  </a:ext>
                </a:extLst>
              </p:cNvPr>
              <p:cNvSpPr/>
              <p:nvPr/>
            </p:nvSpPr>
            <p:spPr>
              <a:xfrm>
                <a:off x="3084830" y="2701290"/>
                <a:ext cx="614680" cy="311785"/>
              </a:xfrm>
              <a:prstGeom prst="frame">
                <a:avLst/>
              </a:prstGeom>
              <a:solidFill>
                <a:srgbClr val="C52D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THE정고딕140" panose="02020603020101020101" pitchFamily="18" charset="-127"/>
                  <a:ea typeface="THE정고딕140" panose="02020603020101020101" pitchFamily="18" charset="-127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0BC7AF-700B-42EF-82EC-EF356C6C0C3A}"/>
              </a:ext>
            </a:extLst>
          </p:cNvPr>
          <p:cNvSpPr txBox="1"/>
          <p:nvPr/>
        </p:nvSpPr>
        <p:spPr>
          <a:xfrm>
            <a:off x="9666208" y="2963737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  <a:cs typeface="THE개이득" panose="02020503020101020101" pitchFamily="18" charset="-127"/>
              </a:rPr>
              <a:t>출력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THE정고딕140" panose="02020603020101020101" pitchFamily="18" charset="-127"/>
              <a:ea typeface="THE정고딕140" panose="020206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3" name="1/2 액자 2">
            <a:extLst>
              <a:ext uri="{FF2B5EF4-FFF2-40B4-BE49-F238E27FC236}">
                <a16:creationId xmlns:a16="http://schemas.microsoft.com/office/drawing/2014/main" id="{D06E18AF-E2C8-4CA6-BC1F-3AD7C9C125C8}"/>
              </a:ext>
            </a:extLst>
          </p:cNvPr>
          <p:cNvSpPr/>
          <p:nvPr/>
        </p:nvSpPr>
        <p:spPr>
          <a:xfrm rot="13459330">
            <a:off x="5633124" y="2664418"/>
            <a:ext cx="1890575" cy="2723915"/>
          </a:xfrm>
          <a:prstGeom prst="halfFrame">
            <a:avLst>
              <a:gd name="adj1" fmla="val 18676"/>
              <a:gd name="adj2" fmla="val 19313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612102-C9E4-4A62-BC83-B8B3A023A38F}"/>
              </a:ext>
            </a:extLst>
          </p:cNvPr>
          <p:cNvGrpSpPr/>
          <p:nvPr/>
        </p:nvGrpSpPr>
        <p:grpSpPr>
          <a:xfrm>
            <a:off x="5578500" y="2062470"/>
            <a:ext cx="1606511" cy="1924183"/>
            <a:chOff x="4070931" y="2307590"/>
            <a:chExt cx="1333863" cy="1516884"/>
          </a:xfrm>
        </p:grpSpPr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4C3FB43F-F558-4507-99B7-C667C959A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89755" y="2443480"/>
              <a:ext cx="577850" cy="619125"/>
            </a:xfrm>
            <a:prstGeom prst="rect">
              <a:avLst/>
            </a:prstGeom>
            <a:noFill/>
          </p:spPr>
        </p:pic>
        <p:sp>
          <p:nvSpPr>
            <p:cNvPr id="34" name="액자 33">
              <a:extLst>
                <a:ext uri="{FF2B5EF4-FFF2-40B4-BE49-F238E27FC236}">
                  <a16:creationId xmlns:a16="http://schemas.microsoft.com/office/drawing/2014/main" id="{8B279421-FD91-42C8-9785-F3846C143A6B}"/>
                </a:ext>
              </a:extLst>
            </p:cNvPr>
            <p:cNvSpPr/>
            <p:nvPr/>
          </p:nvSpPr>
          <p:spPr>
            <a:xfrm>
              <a:off x="4258945" y="2307590"/>
              <a:ext cx="859790" cy="900430"/>
            </a:xfrm>
            <a:prstGeom prst="fram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43F82B8-4601-4742-85B7-1E51CDB77FDE}"/>
                </a:ext>
              </a:extLst>
            </p:cNvPr>
            <p:cNvGrpSpPr/>
            <p:nvPr/>
          </p:nvGrpSpPr>
          <p:grpSpPr>
            <a:xfrm>
              <a:off x="4070931" y="3483523"/>
              <a:ext cx="1333863" cy="340951"/>
              <a:chOff x="5260862" y="2836414"/>
              <a:chExt cx="1333863" cy="340951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6231DB9-E157-4301-B8E3-AAC628449F1E}"/>
                  </a:ext>
                </a:extLst>
              </p:cNvPr>
              <p:cNvSpPr/>
              <p:nvPr/>
            </p:nvSpPr>
            <p:spPr>
              <a:xfrm>
                <a:off x="5260862" y="2836414"/>
                <a:ext cx="1235815" cy="340951"/>
              </a:xfrm>
              <a:prstGeom prst="rect">
                <a:avLst/>
              </a:prstGeom>
              <a:solidFill>
                <a:srgbClr val="84A4D8">
                  <a:alpha val="5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THE정고딕140" panose="02020603020101020101" pitchFamily="18" charset="-127"/>
                  <a:ea typeface="THE정고딕140" panose="02020603020101020101" pitchFamily="18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9F0AF54-38C1-4E4D-B344-FCA228A7210B}"/>
                  </a:ext>
                </a:extLst>
              </p:cNvPr>
              <p:cNvSpPr/>
              <p:nvPr/>
            </p:nvSpPr>
            <p:spPr>
              <a:xfrm>
                <a:off x="5260862" y="2844669"/>
                <a:ext cx="1333863" cy="315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THE정고딕140" panose="02020603020101020101" pitchFamily="18" charset="-127"/>
                    <a:ea typeface="THE정고딕140" panose="02020603020101020101" pitchFamily="18" charset="-127"/>
                    <a:cs typeface="THE개이득" panose="02020503020101020101" pitchFamily="18" charset="-127"/>
                  </a:rPr>
                  <a:t>컴퓨터 언어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1B1934-578D-4767-9EA3-389FAEAEC70A}"/>
              </a:ext>
            </a:extLst>
          </p:cNvPr>
          <p:cNvGrpSpPr/>
          <p:nvPr/>
        </p:nvGrpSpPr>
        <p:grpSpPr>
          <a:xfrm>
            <a:off x="4210430" y="1453817"/>
            <a:ext cx="1814920" cy="2190443"/>
            <a:chOff x="3774103" y="1107284"/>
            <a:chExt cx="1814920" cy="2190443"/>
          </a:xfrm>
        </p:grpSpPr>
        <p:pic>
          <p:nvPicPr>
            <p:cNvPr id="11" name="그림 10" descr="텍스트, 하늘, 표지판, 실외이(가) 표시된 사진&#10;&#10;자동 생성된 설명">
              <a:extLst>
                <a:ext uri="{FF2B5EF4-FFF2-40B4-BE49-F238E27FC236}">
                  <a16:creationId xmlns:a16="http://schemas.microsoft.com/office/drawing/2014/main" id="{327B0637-69A7-4053-9C6D-86A3A8F6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683" y="1107284"/>
              <a:ext cx="1697557" cy="1697557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9C627DD-5A26-4725-9255-BCEFC61A405B}"/>
                </a:ext>
              </a:extLst>
            </p:cNvPr>
            <p:cNvGrpSpPr/>
            <p:nvPr/>
          </p:nvGrpSpPr>
          <p:grpSpPr>
            <a:xfrm>
              <a:off x="3774103" y="2865227"/>
              <a:ext cx="1814920" cy="432500"/>
              <a:chOff x="3729300" y="3819883"/>
              <a:chExt cx="1814920" cy="43250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B5C7804-17FC-4739-BE3E-8C4E9720B4E7}"/>
                  </a:ext>
                </a:extLst>
              </p:cNvPr>
              <p:cNvSpPr/>
              <p:nvPr/>
            </p:nvSpPr>
            <p:spPr>
              <a:xfrm>
                <a:off x="3739460" y="3819883"/>
                <a:ext cx="1697557" cy="432500"/>
              </a:xfrm>
              <a:prstGeom prst="rect">
                <a:avLst/>
              </a:prstGeom>
              <a:solidFill>
                <a:srgbClr val="84A4D8">
                  <a:alpha val="5294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THE정고딕140" panose="02020603020101020101" pitchFamily="18" charset="-127"/>
                  <a:ea typeface="THE정고딕140" panose="0202060302010102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7105828-1E97-4CD0-A776-6165B0B724B4}"/>
                  </a:ext>
                </a:extLst>
              </p:cNvPr>
              <p:cNvSpPr txBox="1"/>
              <p:nvPr/>
            </p:nvSpPr>
            <p:spPr>
              <a:xfrm>
                <a:off x="3729300" y="3857009"/>
                <a:ext cx="181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THE정고딕140" panose="02020603020101020101" pitchFamily="18" charset="-127"/>
                    <a:ea typeface="THE정고딕140" panose="02020603020101020101" pitchFamily="18" charset="-127"/>
                    <a:cs typeface="THE개이득" panose="02020503020101020101" pitchFamily="18" charset="-127"/>
                  </a:rPr>
                  <a:t>프로그래밍 언어</a:t>
                </a:r>
                <a:endParaRPr lang="en-US" altLang="ko-KR" dirty="0">
                  <a:latin typeface="THE정고딕140" panose="02020603020101020101" pitchFamily="18" charset="-127"/>
                  <a:ea typeface="THE정고딕140" panose="02020603020101020101" pitchFamily="18" charset="-127"/>
                  <a:cs typeface="THE개이득" panose="02020503020101020101" pitchFamily="18" charset="-127"/>
                </a:endParaRPr>
              </a:p>
            </p:txBody>
          </p:sp>
        </p:grpSp>
      </p:grp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A2BAE351-AA3B-4578-B067-7A58C3E32FE0}"/>
              </a:ext>
            </a:extLst>
          </p:cNvPr>
          <p:cNvSpPr/>
          <p:nvPr/>
        </p:nvSpPr>
        <p:spPr>
          <a:xfrm rot="16200000">
            <a:off x="6092883" y="1454739"/>
            <a:ext cx="389028" cy="3683184"/>
          </a:xfrm>
          <a:prstGeom prst="downArrow">
            <a:avLst/>
          </a:prstGeom>
          <a:solidFill>
            <a:srgbClr val="2E6CA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곱하기 기호 46">
            <a:extLst>
              <a:ext uri="{FF2B5EF4-FFF2-40B4-BE49-F238E27FC236}">
                <a16:creationId xmlns:a16="http://schemas.microsoft.com/office/drawing/2014/main" id="{CF26729E-9A11-40C7-AC94-6317991C739B}"/>
              </a:ext>
            </a:extLst>
          </p:cNvPr>
          <p:cNvSpPr/>
          <p:nvPr/>
        </p:nvSpPr>
        <p:spPr>
          <a:xfrm>
            <a:off x="5339253" y="2484606"/>
            <a:ext cx="1831562" cy="1583338"/>
          </a:xfrm>
          <a:prstGeom prst="mathMultiply">
            <a:avLst>
              <a:gd name="adj1" fmla="val 15178"/>
            </a:avLst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8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00729 -0.193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9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00404 -0.189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0.14153 -0.0539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  <p:bldP spid="36" grpId="0"/>
      <p:bldP spid="25" grpId="0"/>
      <p:bldP spid="3" grpId="0" animBg="1"/>
      <p:bldP spid="46" grpId="0" animBg="1"/>
      <p:bldP spid="46" grpId="1" animBg="1"/>
      <p:bldP spid="47" grpId="0" animBg="1"/>
      <p:bldP spid="4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A1B490-B15D-464B-8F35-F815ED8FD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12" y="0"/>
            <a:ext cx="8565776" cy="685262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38B85C-E7FB-469E-BD8C-921AE756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012" y="1279527"/>
            <a:ext cx="6355975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 과학에서 중요한 요소</a:t>
            </a:r>
          </a:p>
        </p:txBody>
      </p:sp>
      <p:pic>
        <p:nvPicPr>
          <p:cNvPr id="7" name="그래픽 6" descr="그룹 브레인스토밍">
            <a:extLst>
              <a:ext uri="{FF2B5EF4-FFF2-40B4-BE49-F238E27FC236}">
                <a16:creationId xmlns:a16="http://schemas.microsoft.com/office/drawing/2014/main" id="{7BBBB477-E398-4D9A-A782-D30556893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7183" y="2147494"/>
            <a:ext cx="2557631" cy="25576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758A6F-611A-46F7-B9AD-AF421D579E5A}"/>
              </a:ext>
            </a:extLst>
          </p:cNvPr>
          <p:cNvSpPr txBox="1"/>
          <p:nvPr/>
        </p:nvSpPr>
        <p:spPr>
          <a:xfrm>
            <a:off x="3539849" y="4840941"/>
            <a:ext cx="5112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최단시간 최대효율</a:t>
            </a:r>
          </a:p>
        </p:txBody>
      </p:sp>
    </p:spTree>
    <p:extLst>
      <p:ext uri="{BB962C8B-B14F-4D97-AF65-F5344CB8AC3E}">
        <p14:creationId xmlns:p14="http://schemas.microsoft.com/office/powerpoint/2010/main" val="181227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FE258-BACF-405E-951B-F8D122A6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8255"/>
            <a:ext cx="3800475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전공필수 과목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A58AA3-CF9F-4DD8-AC22-342ADF17FC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D16948-F69A-432E-933E-39B13F37EBC2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8C918-64DD-43A7-81BB-152F43F8382D}"/>
              </a:ext>
            </a:extLst>
          </p:cNvPr>
          <p:cNvSpPr txBox="1"/>
          <p:nvPr/>
        </p:nvSpPr>
        <p:spPr>
          <a:xfrm>
            <a:off x="971550" y="4528066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자료구조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3D221-94B0-42B2-B6A8-80235626B41D}"/>
              </a:ext>
            </a:extLst>
          </p:cNvPr>
          <p:cNvSpPr txBox="1"/>
          <p:nvPr/>
        </p:nvSpPr>
        <p:spPr>
          <a:xfrm>
            <a:off x="2709727" y="452806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디지털논리회로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999A9-F0E4-409F-B812-B4AF94F28369}"/>
              </a:ext>
            </a:extLst>
          </p:cNvPr>
          <p:cNvSpPr txBox="1"/>
          <p:nvPr/>
        </p:nvSpPr>
        <p:spPr>
          <a:xfrm>
            <a:off x="5301748" y="452806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운영체제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DD642-B906-4991-BB52-00E604228A7B}"/>
              </a:ext>
            </a:extLst>
          </p:cNvPr>
          <p:cNvSpPr txBox="1"/>
          <p:nvPr/>
        </p:nvSpPr>
        <p:spPr>
          <a:xfrm>
            <a:off x="8834755" y="4528066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프로그래밍언어론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B045D-808C-49E9-8A07-1D9E98AB4670}"/>
              </a:ext>
            </a:extLst>
          </p:cNvPr>
          <p:cNvSpPr txBox="1"/>
          <p:nvPr/>
        </p:nvSpPr>
        <p:spPr>
          <a:xfrm>
            <a:off x="7136807" y="4528064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알고리즘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54668B6-FBC5-4782-BCB4-4D712C0B6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695324" y="2435239"/>
            <a:ext cx="1911589" cy="1911589"/>
          </a:xfrm>
          <a:prstGeom prst="rect">
            <a:avLst/>
          </a:prstGeom>
          <a:noFill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BB2D02-DE9B-49C0-BFC3-CFF75B91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31" y="2329934"/>
            <a:ext cx="1911589" cy="19115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742A75-72EE-47C7-9DAE-950B87EAE0D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42" y="2385814"/>
            <a:ext cx="1911589" cy="1911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7B7776-DBA1-4C02-A9D5-DB6A45132EC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07" y="2580008"/>
            <a:ext cx="1571650" cy="1571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BA555B-94FC-4B60-9D20-35698E6D984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18" y="2435239"/>
            <a:ext cx="1911589" cy="19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13B801-2EEB-4517-A4A7-B44F678E555C}"/>
              </a:ext>
            </a:extLst>
          </p:cNvPr>
          <p:cNvSpPr txBox="1"/>
          <p:nvPr/>
        </p:nvSpPr>
        <p:spPr>
          <a:xfrm>
            <a:off x="9908179" y="4420489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E6CA4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자료구조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6AD0908-99E1-4940-B6E5-67C35D2B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631953" y="2327662"/>
            <a:ext cx="1911589" cy="191158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94141-D16C-4235-83D5-C16647FDB74D}"/>
              </a:ext>
            </a:extLst>
          </p:cNvPr>
          <p:cNvSpPr txBox="1"/>
          <p:nvPr/>
        </p:nvSpPr>
        <p:spPr>
          <a:xfrm>
            <a:off x="594333" y="3167390"/>
            <a:ext cx="8640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E6CA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문제의 목적에 맞고</a:t>
            </a:r>
            <a:r>
              <a:rPr lang="en-US" altLang="ko-KR" sz="3200" dirty="0">
                <a:solidFill>
                  <a:srgbClr val="2E6CA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2E6CA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가장 효율적인 자료 형태를 알아내기</a:t>
            </a:r>
            <a:endParaRPr lang="en-US" altLang="ko-KR" sz="3200" dirty="0">
              <a:solidFill>
                <a:srgbClr val="2E6CA4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D169A9E-A978-4E21-B70E-C8B33E71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8356E5-5DB3-4DE7-B6A3-9ED7E0DD0A29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6CA4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348446-C9F3-48C5-8461-6EA2D13F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88" y="26894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rgbClr val="2E6CA4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자료구조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0C269C-1921-4243-987F-3DADEA7EC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1787"/>
              </p:ext>
            </p:extLst>
          </p:nvPr>
        </p:nvGraphicFramePr>
        <p:xfrm>
          <a:off x="579717" y="3883046"/>
          <a:ext cx="5000810" cy="469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62">
                  <a:extLst>
                    <a:ext uri="{9D8B030D-6E8A-4147-A177-3AD203B41FA5}">
                      <a16:colId xmlns:a16="http://schemas.microsoft.com/office/drawing/2014/main" val="2128462442"/>
                    </a:ext>
                  </a:extLst>
                </a:gridCol>
                <a:gridCol w="1000162">
                  <a:extLst>
                    <a:ext uri="{9D8B030D-6E8A-4147-A177-3AD203B41FA5}">
                      <a16:colId xmlns:a16="http://schemas.microsoft.com/office/drawing/2014/main" val="3816891934"/>
                    </a:ext>
                  </a:extLst>
                </a:gridCol>
                <a:gridCol w="1000162">
                  <a:extLst>
                    <a:ext uri="{9D8B030D-6E8A-4147-A177-3AD203B41FA5}">
                      <a16:colId xmlns:a16="http://schemas.microsoft.com/office/drawing/2014/main" val="853558931"/>
                    </a:ext>
                  </a:extLst>
                </a:gridCol>
                <a:gridCol w="1000162">
                  <a:extLst>
                    <a:ext uri="{9D8B030D-6E8A-4147-A177-3AD203B41FA5}">
                      <a16:colId xmlns:a16="http://schemas.microsoft.com/office/drawing/2014/main" val="4079637188"/>
                    </a:ext>
                  </a:extLst>
                </a:gridCol>
                <a:gridCol w="1000162">
                  <a:extLst>
                    <a:ext uri="{9D8B030D-6E8A-4147-A177-3AD203B41FA5}">
                      <a16:colId xmlns:a16="http://schemas.microsoft.com/office/drawing/2014/main" val="4146581090"/>
                    </a:ext>
                  </a:extLst>
                </a:gridCol>
              </a:tblGrid>
              <a:tr h="469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바나나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복숭아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참외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6494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63C811F-B488-4545-B5BD-3DFDDADA6802}"/>
              </a:ext>
            </a:extLst>
          </p:cNvPr>
          <p:cNvSpPr txBox="1"/>
          <p:nvPr/>
        </p:nvSpPr>
        <p:spPr>
          <a:xfrm>
            <a:off x="2458798" y="3230148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1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차원 배열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720C2D6-EE1E-4F23-901D-BA6D5031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930049"/>
              </p:ext>
            </p:extLst>
          </p:nvPr>
        </p:nvGraphicFramePr>
        <p:xfrm>
          <a:off x="6853704" y="3415553"/>
          <a:ext cx="3615111" cy="1552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821">
                  <a:extLst>
                    <a:ext uri="{9D8B030D-6E8A-4147-A177-3AD203B41FA5}">
                      <a16:colId xmlns:a16="http://schemas.microsoft.com/office/drawing/2014/main" val="2881694428"/>
                    </a:ext>
                  </a:extLst>
                </a:gridCol>
                <a:gridCol w="1260903">
                  <a:extLst>
                    <a:ext uri="{9D8B030D-6E8A-4147-A177-3AD203B41FA5}">
                      <a16:colId xmlns:a16="http://schemas.microsoft.com/office/drawing/2014/main" val="2436162754"/>
                    </a:ext>
                  </a:extLst>
                </a:gridCol>
                <a:gridCol w="1341387">
                  <a:extLst>
                    <a:ext uri="{9D8B030D-6E8A-4147-A177-3AD203B41FA5}">
                      <a16:colId xmlns:a16="http://schemas.microsoft.com/office/drawing/2014/main" val="3955317481"/>
                    </a:ext>
                  </a:extLst>
                </a:gridCol>
              </a:tblGrid>
              <a:tr h="35847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2E6CA4"/>
                        </a:solidFill>
                        <a:latin typeface="넥슨 풋볼고딕 L" panose="020B0303000000000000" pitchFamily="34" charset="-127"/>
                        <a:ea typeface="넥슨 풋볼고딕 L" panose="020B0303000000000000" pitchFamily="34" charset="-127"/>
                      </a:endParaRPr>
                    </a:p>
                  </a:txBody>
                  <a:tcPr>
                    <a:lnL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반</a:t>
                      </a:r>
                    </a:p>
                  </a:txBody>
                  <a:tcPr>
                    <a:lnL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반</a:t>
                      </a:r>
                    </a:p>
                  </a:txBody>
                  <a:tcPr>
                    <a:lnL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200886"/>
                  </a:ext>
                </a:extLst>
              </a:tr>
              <a:tr h="593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과자</a:t>
                      </a:r>
                    </a:p>
                  </a:txBody>
                  <a:tcPr>
                    <a:lnL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18</a:t>
                      </a:r>
                      <a:r>
                        <a:rPr lang="ko-KR" altLang="en-US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명</a:t>
                      </a:r>
                    </a:p>
                  </a:txBody>
                  <a:tcPr>
                    <a:lnL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13</a:t>
                      </a:r>
                      <a:r>
                        <a:rPr lang="ko-KR" altLang="en-US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명</a:t>
                      </a:r>
                    </a:p>
                  </a:txBody>
                  <a:tcPr>
                    <a:lnL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8845870"/>
                  </a:ext>
                </a:extLst>
              </a:tr>
              <a:tr h="593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음료수</a:t>
                      </a:r>
                    </a:p>
                  </a:txBody>
                  <a:tcPr>
                    <a:lnL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12</a:t>
                      </a:r>
                      <a:r>
                        <a:rPr lang="ko-KR" altLang="en-US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명</a:t>
                      </a:r>
                    </a:p>
                  </a:txBody>
                  <a:tcPr>
                    <a:lnL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15</a:t>
                      </a:r>
                      <a:r>
                        <a:rPr lang="ko-KR" altLang="en-US" dirty="0">
                          <a:solidFill>
                            <a:srgbClr val="2E6CA4"/>
                          </a:solidFill>
                          <a:latin typeface="넥슨 풋볼고딕 L" panose="020B0303000000000000" pitchFamily="34" charset="-127"/>
                          <a:ea typeface="넥슨 풋볼고딕 L" panose="020B0303000000000000" pitchFamily="34" charset="-127"/>
                        </a:rPr>
                        <a:t>명</a:t>
                      </a:r>
                    </a:p>
                  </a:txBody>
                  <a:tcPr>
                    <a:lnL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6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66422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81238F3-6024-4146-82F8-5FF75B06304F}"/>
              </a:ext>
            </a:extLst>
          </p:cNvPr>
          <p:cNvSpPr txBox="1"/>
          <p:nvPr/>
        </p:nvSpPr>
        <p:spPr>
          <a:xfrm>
            <a:off x="8039935" y="2762372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2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차원 배열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9CB0268-8A3F-4A45-B90E-9695EA732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144550"/>
              </p:ext>
            </p:extLst>
          </p:nvPr>
        </p:nvGraphicFramePr>
        <p:xfrm>
          <a:off x="4192763" y="5676951"/>
          <a:ext cx="6744445" cy="469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889">
                  <a:extLst>
                    <a:ext uri="{9D8B030D-6E8A-4147-A177-3AD203B41FA5}">
                      <a16:colId xmlns:a16="http://schemas.microsoft.com/office/drawing/2014/main" val="2128462442"/>
                    </a:ext>
                  </a:extLst>
                </a:gridCol>
                <a:gridCol w="1348889">
                  <a:extLst>
                    <a:ext uri="{9D8B030D-6E8A-4147-A177-3AD203B41FA5}">
                      <a16:colId xmlns:a16="http://schemas.microsoft.com/office/drawing/2014/main" val="3816891934"/>
                    </a:ext>
                  </a:extLst>
                </a:gridCol>
                <a:gridCol w="1348889">
                  <a:extLst>
                    <a:ext uri="{9D8B030D-6E8A-4147-A177-3AD203B41FA5}">
                      <a16:colId xmlns:a16="http://schemas.microsoft.com/office/drawing/2014/main" val="853558931"/>
                    </a:ext>
                  </a:extLst>
                </a:gridCol>
                <a:gridCol w="1348889">
                  <a:extLst>
                    <a:ext uri="{9D8B030D-6E8A-4147-A177-3AD203B41FA5}">
                      <a16:colId xmlns:a16="http://schemas.microsoft.com/office/drawing/2014/main" val="4079637188"/>
                    </a:ext>
                  </a:extLst>
                </a:gridCol>
                <a:gridCol w="1348889">
                  <a:extLst>
                    <a:ext uri="{9D8B030D-6E8A-4147-A177-3AD203B41FA5}">
                      <a16:colId xmlns:a16="http://schemas.microsoft.com/office/drawing/2014/main" val="4146581090"/>
                    </a:ext>
                  </a:extLst>
                </a:gridCol>
              </a:tblGrid>
              <a:tr h="469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1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반</a:t>
                      </a:r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-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2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반</a:t>
                      </a:r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-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음료수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1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반</a:t>
                      </a:r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-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음료수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2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반</a:t>
                      </a:r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-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1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반</a:t>
                      </a:r>
                      <a:r>
                        <a:rPr lang="en-US" altLang="ko-KR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-</a:t>
                      </a:r>
                      <a:r>
                        <a:rPr lang="ko-KR" altLang="en-US" sz="2400" dirty="0">
                          <a:latin typeface="THE개이득" panose="02020503020101020101" pitchFamily="18" charset="-127"/>
                          <a:ea typeface="THE개이득" panose="02020503020101020101" pitchFamily="18" charset="-127"/>
                          <a:cs typeface="THE개이득" panose="02020503020101020101" pitchFamily="18" charset="-127"/>
                        </a:rPr>
                        <a:t>음료수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649459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18107E9-5C4A-40CC-9793-06957CA38CCD}"/>
              </a:ext>
            </a:extLst>
          </p:cNvPr>
          <p:cNvSpPr/>
          <p:nvPr/>
        </p:nvSpPr>
        <p:spPr>
          <a:xfrm>
            <a:off x="11443317" y="5871620"/>
            <a:ext cx="94129" cy="104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A00B88-13E8-4864-B6E6-428188287C95}"/>
              </a:ext>
            </a:extLst>
          </p:cNvPr>
          <p:cNvSpPr/>
          <p:nvPr/>
        </p:nvSpPr>
        <p:spPr>
          <a:xfrm>
            <a:off x="11127349" y="5871610"/>
            <a:ext cx="94129" cy="98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A9ADCC1-80B6-4A65-8BCA-68A8B0673202}"/>
              </a:ext>
            </a:extLst>
          </p:cNvPr>
          <p:cNvSpPr/>
          <p:nvPr/>
        </p:nvSpPr>
        <p:spPr>
          <a:xfrm>
            <a:off x="11293602" y="5868753"/>
            <a:ext cx="94129" cy="98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3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13" grpId="0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D169A9E-A978-4E21-B70E-C8B33E71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8356E5-5DB3-4DE7-B6A3-9ED7E0DD0A29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6CA4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348446-C9F3-48C5-8461-6EA2D13F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56" y="17929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>
                <a:solidFill>
                  <a:srgbClr val="2E6CA4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디지털 논리회로</a:t>
            </a:r>
            <a:endParaRPr lang="ko-KR" altLang="en-US" sz="3200" dirty="0">
              <a:solidFill>
                <a:srgbClr val="2E6CA4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E1C91-6B6C-420B-B7B5-90F2E0DE1D2C}"/>
              </a:ext>
            </a:extLst>
          </p:cNvPr>
          <p:cNvSpPr txBox="1"/>
          <p:nvPr/>
        </p:nvSpPr>
        <p:spPr>
          <a:xfrm>
            <a:off x="9092599" y="452806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E6CA4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디지털논리회로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3EDB4F5-C403-4792-8AC2-42A436DD0F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03" y="2329934"/>
            <a:ext cx="1911589" cy="19115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027B1F-E516-4997-81C4-F9D90B3F60FD}"/>
              </a:ext>
            </a:extLst>
          </p:cNvPr>
          <p:cNvSpPr txBox="1"/>
          <p:nvPr/>
        </p:nvSpPr>
        <p:spPr>
          <a:xfrm>
            <a:off x="4960886" y="2312075"/>
            <a:ext cx="18309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E6CA4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논리연산자</a:t>
            </a:r>
            <a:endParaRPr lang="en-US" altLang="ko-KR" sz="3600" dirty="0">
              <a:solidFill>
                <a:srgbClr val="2E6CA4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rgbClr val="84A4D8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AND</a:t>
            </a:r>
          </a:p>
          <a:p>
            <a:pPr algn="ctr"/>
            <a:r>
              <a:rPr lang="en-US" altLang="ko-KR" sz="3600" dirty="0">
                <a:solidFill>
                  <a:srgbClr val="84A4D8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OR</a:t>
            </a:r>
          </a:p>
          <a:p>
            <a:pPr algn="ctr"/>
            <a:r>
              <a:rPr lang="en-US" altLang="ko-KR" sz="3600" dirty="0">
                <a:solidFill>
                  <a:srgbClr val="84A4D8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NOT</a:t>
            </a:r>
          </a:p>
          <a:p>
            <a:pPr algn="ctr"/>
            <a:r>
              <a:rPr lang="en-US" altLang="ko-KR" sz="3600" dirty="0">
                <a:solidFill>
                  <a:srgbClr val="84A4D8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…</a:t>
            </a:r>
            <a:endParaRPr lang="ko-KR" altLang="en-US" sz="3600" dirty="0">
              <a:solidFill>
                <a:srgbClr val="84A4D8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E587D6-A8E1-47A4-A46E-C13425849771}"/>
              </a:ext>
            </a:extLst>
          </p:cNvPr>
          <p:cNvGrpSpPr/>
          <p:nvPr/>
        </p:nvGrpSpPr>
        <p:grpSpPr>
          <a:xfrm>
            <a:off x="1220881" y="2981747"/>
            <a:ext cx="1513556" cy="1169551"/>
            <a:chOff x="333375" y="3187935"/>
            <a:chExt cx="1513556" cy="11695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97507C-D303-4DE3-968D-F9001D78560D}"/>
                </a:ext>
              </a:extLst>
            </p:cNvPr>
            <p:cNvSpPr txBox="1"/>
            <p:nvPr/>
          </p:nvSpPr>
          <p:spPr>
            <a:xfrm>
              <a:off x="333375" y="3187935"/>
              <a:ext cx="15135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7030A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THE개이득" panose="02020503020101020101" pitchFamily="18" charset="-127"/>
                </a:rPr>
                <a:t>디지털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B6DF50-3DED-4D68-A821-5C5CF6A5D83F}"/>
                </a:ext>
              </a:extLst>
            </p:cNvPr>
            <p:cNvSpPr txBox="1"/>
            <p:nvPr/>
          </p:nvSpPr>
          <p:spPr>
            <a:xfrm>
              <a:off x="400701" y="3895821"/>
              <a:ext cx="1446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30A0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  <a:cs typeface="THE개이득" panose="02020503020101020101" pitchFamily="18" charset="-127"/>
                </a:rPr>
                <a:t>0, 1 </a:t>
              </a:r>
              <a:r>
                <a:rPr lang="ko-KR" altLang="en-US" sz="2400" dirty="0">
                  <a:solidFill>
                    <a:srgbClr val="7030A0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  <a:cs typeface="THE개이득" panose="02020503020101020101" pitchFamily="18" charset="-127"/>
                </a:rPr>
                <a:t>이진수</a:t>
              </a:r>
            </a:p>
          </p:txBody>
        </p:sp>
      </p:grpSp>
      <p:sp>
        <p:nvSpPr>
          <p:cNvPr id="23" name="십자형 22">
            <a:extLst>
              <a:ext uri="{FF2B5EF4-FFF2-40B4-BE49-F238E27FC236}">
                <a16:creationId xmlns:a16="http://schemas.microsoft.com/office/drawing/2014/main" id="{7455F668-B8BF-49A2-84A0-7477C7FFE2A2}"/>
              </a:ext>
            </a:extLst>
          </p:cNvPr>
          <p:cNvSpPr/>
          <p:nvPr/>
        </p:nvSpPr>
        <p:spPr>
          <a:xfrm>
            <a:off x="3501071" y="3124217"/>
            <a:ext cx="881310" cy="878542"/>
          </a:xfrm>
          <a:prstGeom prst="plus">
            <a:avLst>
              <a:gd name="adj" fmla="val 38265"/>
            </a:avLst>
          </a:prstGeom>
          <a:solidFill>
            <a:srgbClr val="2E6CA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5CEE75-6953-434E-831C-1C3C715C7FF0}"/>
              </a:ext>
            </a:extLst>
          </p:cNvPr>
          <p:cNvGrpSpPr/>
          <p:nvPr/>
        </p:nvGrpSpPr>
        <p:grpSpPr>
          <a:xfrm>
            <a:off x="7370341" y="3253582"/>
            <a:ext cx="932329" cy="619811"/>
            <a:chOff x="7370339" y="3229557"/>
            <a:chExt cx="932329" cy="61981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0C2C8C-F5B6-44D1-A4AA-11B30DC0CE97}"/>
                </a:ext>
              </a:extLst>
            </p:cNvPr>
            <p:cNvSpPr/>
            <p:nvPr/>
          </p:nvSpPr>
          <p:spPr>
            <a:xfrm>
              <a:off x="7370339" y="3229557"/>
              <a:ext cx="932329" cy="212265"/>
            </a:xfrm>
            <a:prstGeom prst="rect">
              <a:avLst/>
            </a:prstGeom>
            <a:solidFill>
              <a:srgbClr val="2E6CA4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0112545-8231-44E5-9E56-B08FBAE95757}"/>
                </a:ext>
              </a:extLst>
            </p:cNvPr>
            <p:cNvSpPr/>
            <p:nvPr/>
          </p:nvSpPr>
          <p:spPr>
            <a:xfrm>
              <a:off x="7370339" y="3637103"/>
              <a:ext cx="932329" cy="212265"/>
            </a:xfrm>
            <a:prstGeom prst="rect">
              <a:avLst/>
            </a:prstGeom>
            <a:solidFill>
              <a:srgbClr val="2E6CA4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A534F5-1408-4E49-AA37-66EEF46BE0BE}"/>
              </a:ext>
            </a:extLst>
          </p:cNvPr>
          <p:cNvSpPr txBox="1"/>
          <p:nvPr/>
        </p:nvSpPr>
        <p:spPr>
          <a:xfrm>
            <a:off x="1547134" y="5589895"/>
            <a:ext cx="654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가장 효율적인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최상의 경로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회로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구성하기</a:t>
            </a:r>
            <a:endParaRPr lang="en-US" altLang="ko-KR" sz="3200" dirty="0">
              <a:solidFill>
                <a:schemeClr val="accent6">
                  <a:lumMod val="75000"/>
                </a:schemeClr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pic>
        <p:nvPicPr>
          <p:cNvPr id="29" name="그래픽 28" descr="기어 헤드">
            <a:extLst>
              <a:ext uri="{FF2B5EF4-FFF2-40B4-BE49-F238E27FC236}">
                <a16:creationId xmlns:a16="http://schemas.microsoft.com/office/drawing/2014/main" id="{9144429B-CA81-4682-8B8B-06F3C136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" y="54250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15533F-2873-4AA3-BFCC-6D8E3DF7ED5F}"/>
              </a:ext>
            </a:extLst>
          </p:cNvPr>
          <p:cNvSpPr/>
          <p:nvPr/>
        </p:nvSpPr>
        <p:spPr>
          <a:xfrm>
            <a:off x="3823854" y="0"/>
            <a:ext cx="8368145" cy="6858000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2A7FC0-EF40-4CE0-B597-5D965AE43EE5}"/>
              </a:ext>
            </a:extLst>
          </p:cNvPr>
          <p:cNvCxnSpPr>
            <a:cxnSpLocks/>
          </p:cNvCxnSpPr>
          <p:nvPr/>
        </p:nvCxnSpPr>
        <p:spPr>
          <a:xfrm>
            <a:off x="249382" y="203199"/>
            <a:ext cx="0" cy="849746"/>
          </a:xfrm>
          <a:prstGeom prst="line">
            <a:avLst/>
          </a:prstGeom>
          <a:ln w="57150">
            <a:solidFill>
              <a:srgbClr val="84A4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F02332-4E2F-442D-B4F7-2B56CDF9B969}"/>
              </a:ext>
            </a:extLst>
          </p:cNvPr>
          <p:cNvSpPr txBox="1"/>
          <p:nvPr/>
        </p:nvSpPr>
        <p:spPr>
          <a:xfrm flipH="1">
            <a:off x="4082007" y="1217181"/>
            <a:ext cx="5467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  <a:cs typeface="Malgun Gothic Semilight" panose="020B0502040204020203" pitchFamily="50" charset="-127"/>
              </a:rPr>
              <a:t>발표자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92069-F950-4415-B2B0-DA0EEC6B1BC0}"/>
              </a:ext>
            </a:extLst>
          </p:cNvPr>
          <p:cNvSpPr txBox="1"/>
          <p:nvPr/>
        </p:nvSpPr>
        <p:spPr>
          <a:xfrm flipH="1">
            <a:off x="4082008" y="2377789"/>
            <a:ext cx="506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  <a:cs typeface="Malgun Gothic Semilight" panose="020B0502040204020203" pitchFamily="50" charset="-127"/>
              </a:rPr>
              <a:t>숙명여자대학교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7D538-70B4-43F2-944A-6633B39142F4}"/>
              </a:ext>
            </a:extLst>
          </p:cNvPr>
          <p:cNvSpPr txBox="1"/>
          <p:nvPr/>
        </p:nvSpPr>
        <p:spPr>
          <a:xfrm flipH="1">
            <a:off x="4082009" y="3519344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  <a:cs typeface="Malgun Gothic Semilight" panose="020B0502040204020203" pitchFamily="50" charset="-127"/>
              </a:rPr>
              <a:t>컴퓨터 과학 전공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9426E-B08C-48DB-8297-C7E312BE952F}"/>
              </a:ext>
            </a:extLst>
          </p:cNvPr>
          <p:cNvSpPr txBox="1"/>
          <p:nvPr/>
        </p:nvSpPr>
        <p:spPr>
          <a:xfrm>
            <a:off x="3082109" y="1012522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84A4D8"/>
                </a:solidFill>
              </a:rPr>
              <a:t>1</a:t>
            </a:r>
            <a:endParaRPr lang="ko-KR" altLang="en-US" sz="5400" b="1" dirty="0">
              <a:solidFill>
                <a:srgbClr val="84A4D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6836B-4A99-4DA6-844A-6DA31D73B646}"/>
              </a:ext>
            </a:extLst>
          </p:cNvPr>
          <p:cNvSpPr txBox="1"/>
          <p:nvPr/>
        </p:nvSpPr>
        <p:spPr>
          <a:xfrm>
            <a:off x="3082109" y="2162449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84A4D8"/>
                </a:solidFill>
              </a:rPr>
              <a:t>2</a:t>
            </a:r>
            <a:endParaRPr lang="ko-KR" altLang="en-US" sz="5400" b="1" dirty="0">
              <a:solidFill>
                <a:srgbClr val="84A4D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8F02A-B088-48BF-BBA3-B59574AB41DC}"/>
              </a:ext>
            </a:extLst>
          </p:cNvPr>
          <p:cNvSpPr txBox="1"/>
          <p:nvPr/>
        </p:nvSpPr>
        <p:spPr>
          <a:xfrm>
            <a:off x="3082109" y="3312376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84A4D8"/>
                </a:solidFill>
              </a:rPr>
              <a:t>3</a:t>
            </a:r>
            <a:endParaRPr lang="ko-KR" altLang="en-US" sz="5400" b="1" dirty="0">
              <a:solidFill>
                <a:srgbClr val="84A4D8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923EE1-4BA6-40F9-AFBD-09A8B779C05D}"/>
              </a:ext>
            </a:extLst>
          </p:cNvPr>
          <p:cNvSpPr txBox="1"/>
          <p:nvPr/>
        </p:nvSpPr>
        <p:spPr>
          <a:xfrm>
            <a:off x="378460" y="258740"/>
            <a:ext cx="21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84A4D8"/>
                </a:solidFill>
                <a:latin typeface="Grotesque" panose="020B0604020202020204" pitchFamily="34" charset="0"/>
              </a:rPr>
              <a:t>Table of Contents</a:t>
            </a:r>
            <a:endParaRPr lang="ko-KR" altLang="en-US" b="1" dirty="0">
              <a:solidFill>
                <a:srgbClr val="84A4D8"/>
              </a:solidFill>
              <a:latin typeface="Grotesque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F1F5F-8EEC-4A04-BBFC-948A528D4CC5}"/>
              </a:ext>
            </a:extLst>
          </p:cNvPr>
          <p:cNvSpPr txBox="1"/>
          <p:nvPr/>
        </p:nvSpPr>
        <p:spPr>
          <a:xfrm flipH="1">
            <a:off x="4082009" y="4610965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  <a:cs typeface="Malgun Gothic Semilight" panose="020B0502040204020203" pitchFamily="50" charset="-127"/>
              </a:rPr>
              <a:t>졸업 후 진로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369C3-BAC4-4254-9CE9-7131BF2F1CF1}"/>
              </a:ext>
            </a:extLst>
          </p:cNvPr>
          <p:cNvSpPr txBox="1"/>
          <p:nvPr/>
        </p:nvSpPr>
        <p:spPr>
          <a:xfrm>
            <a:off x="3082109" y="4403997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84A4D8"/>
                </a:solidFill>
              </a:rPr>
              <a:t>4</a:t>
            </a:r>
            <a:endParaRPr lang="ko-KR" altLang="en-US" sz="5400" b="1" dirty="0">
              <a:solidFill>
                <a:srgbClr val="84A4D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B2D4C-C2D5-433B-ABB3-8411D2D5D4FC}"/>
              </a:ext>
            </a:extLst>
          </p:cNvPr>
          <p:cNvSpPr txBox="1"/>
          <p:nvPr/>
        </p:nvSpPr>
        <p:spPr>
          <a:xfrm flipH="1">
            <a:off x="4082009" y="5702586"/>
            <a:ext cx="348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HE정고딕140" panose="02020603020101020101" pitchFamily="18" charset="-127"/>
                <a:ea typeface="THE정고딕140" panose="02020603020101020101" pitchFamily="18" charset="-127"/>
                <a:cs typeface="Malgun Gothic Semilight" panose="020B0502040204020203" pitchFamily="50" charset="-127"/>
              </a:rPr>
              <a:t>Q&amp;A</a:t>
            </a:r>
            <a:endParaRPr lang="ko-KR" altLang="en-US" sz="2800" b="1" dirty="0">
              <a:solidFill>
                <a:schemeClr val="bg1"/>
              </a:solidFill>
              <a:latin typeface="THE정고딕140" panose="02020603020101020101" pitchFamily="18" charset="-127"/>
              <a:ea typeface="THE정고딕140" panose="02020603020101020101" pitchFamily="18" charset="-127"/>
              <a:cs typeface="Malgun Gothic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A1420E-64AB-474F-872D-0F3A4CDBE7D6}"/>
              </a:ext>
            </a:extLst>
          </p:cNvPr>
          <p:cNvSpPr txBox="1"/>
          <p:nvPr/>
        </p:nvSpPr>
        <p:spPr>
          <a:xfrm>
            <a:off x="3082109" y="5495618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84A4D8"/>
                </a:solidFill>
              </a:rPr>
              <a:t>5</a:t>
            </a:r>
            <a:endParaRPr lang="ko-KR" altLang="en-US" sz="5400" b="1" dirty="0">
              <a:solidFill>
                <a:srgbClr val="84A4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2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D169A9E-A978-4E21-B70E-C8B33E71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8356E5-5DB3-4DE7-B6A3-9ED7E0DD0A29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6CA4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348446-C9F3-48C5-8461-6EA2D13F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56" y="17929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2E6CA4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운영체제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0B392-6DE1-4FB2-91F8-6AEA7554EFB6}"/>
              </a:ext>
            </a:extLst>
          </p:cNvPr>
          <p:cNvSpPr txBox="1"/>
          <p:nvPr/>
        </p:nvSpPr>
        <p:spPr>
          <a:xfrm>
            <a:off x="5535428" y="4365079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E6CA4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운영체제</a:t>
            </a:r>
          </a:p>
        </p:txBody>
      </p:sp>
      <p:pic>
        <p:nvPicPr>
          <p:cNvPr id="4" name="그래픽 3" descr="컴퓨터">
            <a:extLst>
              <a:ext uri="{FF2B5EF4-FFF2-40B4-BE49-F238E27FC236}">
                <a16:creationId xmlns:a16="http://schemas.microsoft.com/office/drawing/2014/main" id="{A4121235-D8E0-4B2F-AA12-2636EAAE7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7354" y="2222828"/>
            <a:ext cx="1911589" cy="19115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CFBE4E6-9D50-4DE1-874A-C312CF730E8B}"/>
              </a:ext>
            </a:extLst>
          </p:cNvPr>
          <p:cNvSpPr txBox="1"/>
          <p:nvPr/>
        </p:nvSpPr>
        <p:spPr>
          <a:xfrm>
            <a:off x="1777127" y="4365079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E6CA4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컴퓨터</a:t>
            </a:r>
            <a:endParaRPr lang="en-US" altLang="ko-KR" sz="3600" dirty="0">
              <a:solidFill>
                <a:srgbClr val="2E6CA4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261837D-4CC2-43EB-B0ED-D3C65162E0B4}"/>
              </a:ext>
            </a:extLst>
          </p:cNvPr>
          <p:cNvGrpSpPr/>
          <p:nvPr/>
        </p:nvGrpSpPr>
        <p:grpSpPr>
          <a:xfrm>
            <a:off x="8893059" y="2304108"/>
            <a:ext cx="2481409" cy="1978445"/>
            <a:chOff x="8893059" y="2304108"/>
            <a:chExt cx="2481409" cy="1978445"/>
          </a:xfrm>
        </p:grpSpPr>
        <p:pic>
          <p:nvPicPr>
            <p:cNvPr id="31" name="그림 30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BAA72B24-1C9D-4F0E-89D6-72A02CAD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059" y="2320043"/>
              <a:ext cx="955266" cy="95526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0770380-AA4F-4F50-8369-1B209977F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9202" y="2304108"/>
              <a:ext cx="955266" cy="955266"/>
            </a:xfrm>
            <a:prstGeom prst="rect">
              <a:avLst/>
            </a:prstGeom>
          </p:spPr>
        </p:pic>
        <p:pic>
          <p:nvPicPr>
            <p:cNvPr id="35" name="그림 3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EB712F7E-837D-44C1-8FD2-5D8ACCB5F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6556" y="3327286"/>
              <a:ext cx="955267" cy="9552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924D2E-7421-4C77-9A4E-7527F06E1324}"/>
              </a:ext>
            </a:extLst>
          </p:cNvPr>
          <p:cNvSpPr txBox="1"/>
          <p:nvPr/>
        </p:nvSpPr>
        <p:spPr>
          <a:xfrm>
            <a:off x="9092458" y="4365079"/>
            <a:ext cx="210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E6CA4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응용 프로그램</a:t>
            </a:r>
            <a:endParaRPr lang="en-US" altLang="ko-KR" sz="3600" dirty="0">
              <a:solidFill>
                <a:srgbClr val="2E6CA4"/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14EB0D1-7CF9-46D8-9EE6-724231468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05" y="2443304"/>
            <a:ext cx="850296" cy="85029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A9EEEC5-3909-43B5-A5AD-418F2B3FC82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49" y="3432257"/>
            <a:ext cx="850296" cy="85029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F95E054-46F9-48A4-AE36-60A3F0741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72" y="2384716"/>
            <a:ext cx="850296" cy="850296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CB00C121-B0BB-4B78-BB4F-C87E28A9460D}"/>
              </a:ext>
            </a:extLst>
          </p:cNvPr>
          <p:cNvSpPr/>
          <p:nvPr/>
        </p:nvSpPr>
        <p:spPr>
          <a:xfrm rot="16200000">
            <a:off x="6092883" y="1454739"/>
            <a:ext cx="389028" cy="3683184"/>
          </a:xfrm>
          <a:prstGeom prst="downArrow">
            <a:avLst/>
          </a:prstGeom>
          <a:solidFill>
            <a:srgbClr val="2E6CA4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곱하기 기호 42">
            <a:extLst>
              <a:ext uri="{FF2B5EF4-FFF2-40B4-BE49-F238E27FC236}">
                <a16:creationId xmlns:a16="http://schemas.microsoft.com/office/drawing/2014/main" id="{DEADA0B6-BA5A-452F-9D2E-0867F9700F17}"/>
              </a:ext>
            </a:extLst>
          </p:cNvPr>
          <p:cNvSpPr/>
          <p:nvPr/>
        </p:nvSpPr>
        <p:spPr>
          <a:xfrm>
            <a:off x="5339253" y="2484606"/>
            <a:ext cx="1831562" cy="1583338"/>
          </a:xfrm>
          <a:prstGeom prst="mathMultiply">
            <a:avLst>
              <a:gd name="adj1" fmla="val 15178"/>
            </a:avLst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1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/>
      <p:bldP spid="36" grpId="0"/>
      <p:bldP spid="42" grpId="0" animBg="1"/>
      <p:bldP spid="42" grpId="1" animBg="1"/>
      <p:bldP spid="43" grpId="0" animBg="1"/>
      <p:bldP spid="4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D169A9E-A978-4E21-B70E-C8B33E71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8356E5-5DB3-4DE7-B6A3-9ED7E0DD0A29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6CA4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348446-C9F3-48C5-8461-6EA2D13F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56" y="17929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2E6CA4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알고리즘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6C4E26-7C33-419C-BA96-BF1A5B02D27B}"/>
              </a:ext>
            </a:extLst>
          </p:cNvPr>
          <p:cNvSpPr txBox="1"/>
          <p:nvPr/>
        </p:nvSpPr>
        <p:spPr>
          <a:xfrm>
            <a:off x="1396975" y="4480223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E6CA4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알고리즘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CCB742F-DADB-4485-B887-BEF904EC6A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75" y="2532167"/>
            <a:ext cx="1571650" cy="1571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6381A9-FC19-446C-909D-F2C6D7BAEBBF}"/>
              </a:ext>
            </a:extLst>
          </p:cNvPr>
          <p:cNvSpPr txBox="1"/>
          <p:nvPr/>
        </p:nvSpPr>
        <p:spPr>
          <a:xfrm>
            <a:off x="5445877" y="2736502"/>
            <a:ext cx="39966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84A4D8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  <a:cs typeface="THE개이득" panose="02020503020101020101" pitchFamily="18" charset="-127"/>
              </a:rPr>
              <a:t>어떠한 문제를 해결하기 위해</a:t>
            </a:r>
            <a:endParaRPr lang="en-US" altLang="ko-KR" sz="2800" b="1" dirty="0">
              <a:solidFill>
                <a:srgbClr val="84A4D8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84A4D8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  <a:cs typeface="THE개이득" panose="02020503020101020101" pitchFamily="18" charset="-127"/>
              </a:rPr>
              <a:t>정해진 일련의 절차나 방법을</a:t>
            </a:r>
            <a:endParaRPr lang="en-US" altLang="ko-KR" sz="2800" b="1" dirty="0">
              <a:solidFill>
                <a:srgbClr val="84A4D8"/>
              </a:solidFill>
              <a:latin typeface="서울한강 장체L" panose="02020603020101020101" pitchFamily="18" charset="-127"/>
              <a:ea typeface="서울한강 장체L" panose="020206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84A4D8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  <a:cs typeface="THE개이득" panose="02020503020101020101" pitchFamily="18" charset="-127"/>
              </a:rPr>
              <a:t>공식화한 형태로 표현한 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31A39C-9792-4356-8DFD-44F59C321E77}"/>
              </a:ext>
            </a:extLst>
          </p:cNvPr>
          <p:cNvSpPr txBox="1"/>
          <p:nvPr/>
        </p:nvSpPr>
        <p:spPr>
          <a:xfrm>
            <a:off x="5458642" y="5189821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THE개이득" panose="02020503020101020101" pitchFamily="18" charset="-127"/>
              </a:rPr>
              <a:t>순서도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23EAD5-63A9-4046-BF50-1A30334B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791" y="2079238"/>
            <a:ext cx="3057525" cy="27241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71CE09-4735-4ABC-8536-1247FA810A91}"/>
              </a:ext>
            </a:extLst>
          </p:cNvPr>
          <p:cNvSpPr txBox="1"/>
          <p:nvPr/>
        </p:nvSpPr>
        <p:spPr>
          <a:xfrm>
            <a:off x="9256074" y="5189821"/>
            <a:ext cx="1620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7030A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THE개이득" panose="02020503020101020101" pitchFamily="18" charset="-127"/>
              </a:rPr>
              <a:t>수도코드</a:t>
            </a:r>
            <a:endParaRPr lang="en-US" altLang="ko-KR" sz="2800" b="1" dirty="0">
              <a:solidFill>
                <a:srgbClr val="7030A0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  <a:cs typeface="THE개이득" panose="02020503020101020101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7030A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THE개이득" panose="02020503020101020101" pitchFamily="18" charset="-127"/>
              </a:rPr>
              <a:t>(</a:t>
            </a:r>
            <a:r>
              <a:rPr lang="ko-KR" altLang="en-US" sz="2800" b="1" dirty="0">
                <a:solidFill>
                  <a:srgbClr val="7030A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THE개이득" panose="02020503020101020101" pitchFamily="18" charset="-127"/>
              </a:rPr>
              <a:t>의사코드</a:t>
            </a:r>
            <a:r>
              <a:rPr lang="en-US" altLang="ko-KR" sz="2800" b="1" dirty="0">
                <a:solidFill>
                  <a:srgbClr val="7030A0"/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THE개이득" panose="02020503020101020101" pitchFamily="18" charset="-127"/>
              </a:rPr>
              <a:t>)</a:t>
            </a:r>
            <a:endParaRPr lang="ko-KR" altLang="en-US" sz="2800" b="1" dirty="0">
              <a:solidFill>
                <a:srgbClr val="7030A0"/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  <a:cs typeface="THE개이득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A461F3-C746-4165-B415-F4B6FDA20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56" y="1715314"/>
            <a:ext cx="3299628" cy="329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1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0" grpId="1"/>
      <p:bldP spid="21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D169A9E-A978-4E21-B70E-C8B33E71DF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8356E5-5DB3-4DE7-B6A3-9ED7E0DD0A29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6CA4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348446-C9F3-48C5-8461-6EA2D13F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56" y="17929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rgbClr val="2E6CA4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프로그래밍 언어론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582BC-FE5D-4C15-BC31-B232C46F1627}"/>
              </a:ext>
            </a:extLst>
          </p:cNvPr>
          <p:cNvSpPr txBox="1"/>
          <p:nvPr/>
        </p:nvSpPr>
        <p:spPr>
          <a:xfrm>
            <a:off x="706755" y="4528066"/>
            <a:ext cx="26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E6CA4"/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프로그래밍언어론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FD1118-E5A1-4DF7-87C2-E994720893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8" y="2435239"/>
            <a:ext cx="1911589" cy="1911589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3F91A0C3-7795-4804-9588-73BEE4B1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8275" t="4767" r="8260" b="5532"/>
          <a:stretch>
            <a:fillRect/>
          </a:stretch>
        </p:blipFill>
        <p:spPr bwMode="auto">
          <a:xfrm>
            <a:off x="4223901" y="3169752"/>
            <a:ext cx="1073088" cy="1153692"/>
          </a:xfrm>
          <a:prstGeom prst="rect">
            <a:avLst/>
          </a:prstGeom>
          <a:noFill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3E39C52-A49F-43EF-8AE1-A800AC37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29389" r="32097"/>
          <a:stretch>
            <a:fillRect/>
          </a:stretch>
        </p:blipFill>
        <p:spPr bwMode="auto">
          <a:xfrm>
            <a:off x="9814940" y="2997667"/>
            <a:ext cx="1035940" cy="1377982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FB3BD3E0-CD3A-4277-B1AB-BB49171D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9484" t="8668" r="6085" b="22273"/>
          <a:stretch>
            <a:fillRect/>
          </a:stretch>
        </p:blipFill>
        <p:spPr bwMode="auto">
          <a:xfrm>
            <a:off x="7652350" y="3378200"/>
            <a:ext cx="2248577" cy="620839"/>
          </a:xfrm>
          <a:prstGeom prst="rect">
            <a:avLst/>
          </a:prstGeom>
          <a:noFill/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2E6EDB74-5271-4918-AA07-662F1C67F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79205" y="3169752"/>
            <a:ext cx="999493" cy="1124254"/>
          </a:xfrm>
          <a:prstGeom prst="rect">
            <a:avLst/>
          </a:prstGeom>
          <a:noFill/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806DC160-7707-4E54-BE48-D1BD1259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16921" t="13218" r="17081" b="13856"/>
          <a:stretch>
            <a:fillRect/>
          </a:stretch>
        </p:blipFill>
        <p:spPr bwMode="auto">
          <a:xfrm>
            <a:off x="6467836" y="3139272"/>
            <a:ext cx="1105330" cy="1221681"/>
          </a:xfrm>
          <a:prstGeom prst="rect">
            <a:avLst/>
          </a:prstGeom>
          <a:noFill/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19657EC-421B-42C5-B66B-EEFB76CBAA12}"/>
              </a:ext>
            </a:extLst>
          </p:cNvPr>
          <p:cNvSpPr/>
          <p:nvPr/>
        </p:nvSpPr>
        <p:spPr>
          <a:xfrm>
            <a:off x="11453477" y="3666900"/>
            <a:ext cx="94129" cy="104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1A43F1A-3157-4379-B50A-19A7E36349D1}"/>
              </a:ext>
            </a:extLst>
          </p:cNvPr>
          <p:cNvSpPr/>
          <p:nvPr/>
        </p:nvSpPr>
        <p:spPr>
          <a:xfrm>
            <a:off x="11137509" y="3666890"/>
            <a:ext cx="94129" cy="98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8C6CFE2-909C-45A6-ABDF-7ED5A23A4500}"/>
              </a:ext>
            </a:extLst>
          </p:cNvPr>
          <p:cNvSpPr/>
          <p:nvPr/>
        </p:nvSpPr>
        <p:spPr>
          <a:xfrm>
            <a:off x="11303762" y="3664033"/>
            <a:ext cx="94129" cy="986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3" grpId="0" animBg="1"/>
      <p:bldP spid="24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5E205C97-336D-47E0-A933-2AA50BBDCC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326" y="3160594"/>
            <a:ext cx="555861" cy="5558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D6D1419-B661-4F1E-B1FF-E59B1C6D816D}"/>
              </a:ext>
            </a:extLst>
          </p:cNvPr>
          <p:cNvSpPr/>
          <p:nvPr/>
        </p:nvSpPr>
        <p:spPr>
          <a:xfrm>
            <a:off x="3557587" y="2864783"/>
            <a:ext cx="5281613" cy="1131132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6CA4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9CD3C46-187A-4E8A-B6BC-70BE7DB0556E}"/>
              </a:ext>
            </a:extLst>
          </p:cNvPr>
          <p:cNvSpPr txBox="1">
            <a:spLocks/>
          </p:cNvSpPr>
          <p:nvPr/>
        </p:nvSpPr>
        <p:spPr>
          <a:xfrm>
            <a:off x="3821906" y="2827804"/>
            <a:ext cx="4167188" cy="1315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solidFill>
                  <a:srgbClr val="2E6CA4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컴퓨터과학 응용 분야</a:t>
            </a:r>
          </a:p>
        </p:txBody>
      </p:sp>
      <p:pic>
        <p:nvPicPr>
          <p:cNvPr id="8" name="그래픽 7" descr="오른쪽을 가리키는 검지  ">
            <a:extLst>
              <a:ext uri="{FF2B5EF4-FFF2-40B4-BE49-F238E27FC236}">
                <a16:creationId xmlns:a16="http://schemas.microsoft.com/office/drawing/2014/main" id="{46EF3BD8-A69A-4EC2-ABA8-CB51A0DBE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839200" y="40328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-0.08555 -0.15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7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7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FE258-BACF-405E-951B-F8D122A6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18255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>
                <a:solidFill>
                  <a:schemeClr val="bg1">
                    <a:lumMod val="9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응용 분야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A58AA3-CF9F-4DD8-AC22-342ADF17FC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D16948-F69A-432E-933E-39B13F37EBC2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59">
            <a:extLst>
              <a:ext uri="{FF2B5EF4-FFF2-40B4-BE49-F238E27FC236}">
                <a16:creationId xmlns:a16="http://schemas.microsoft.com/office/drawing/2014/main" id="{8578A95B-CE7A-4B90-89FC-0077276E6331}"/>
              </a:ext>
            </a:extLst>
          </p:cNvPr>
          <p:cNvGrpSpPr/>
          <p:nvPr/>
        </p:nvGrpSpPr>
        <p:grpSpPr>
          <a:xfrm>
            <a:off x="4935855" y="935355"/>
            <a:ext cx="2443480" cy="1913890"/>
            <a:chOff x="4935855" y="935355"/>
            <a:chExt cx="2443480" cy="1913890"/>
          </a:xfrm>
        </p:grpSpPr>
        <p:grpSp>
          <p:nvGrpSpPr>
            <p:cNvPr id="18" name="그룹 19">
              <a:extLst>
                <a:ext uri="{FF2B5EF4-FFF2-40B4-BE49-F238E27FC236}">
                  <a16:creationId xmlns:a16="http://schemas.microsoft.com/office/drawing/2014/main" id="{E46BE40B-335E-49CA-B6F5-AB79C19BEE0D}"/>
                </a:ext>
              </a:extLst>
            </p:cNvPr>
            <p:cNvGrpSpPr/>
            <p:nvPr/>
          </p:nvGrpSpPr>
          <p:grpSpPr>
            <a:xfrm>
              <a:off x="4935855" y="935355"/>
              <a:ext cx="2443480" cy="1913890"/>
              <a:chOff x="4935855" y="935355"/>
              <a:chExt cx="2443480" cy="191389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FCA7EFE-8FCE-4732-B0E8-B71CB2DDFE95}"/>
                  </a:ext>
                </a:extLst>
              </p:cNvPr>
              <p:cNvSpPr/>
              <p:nvPr/>
            </p:nvSpPr>
            <p:spPr>
              <a:xfrm rot="5400000">
                <a:off x="5226050" y="935355"/>
                <a:ext cx="1913890" cy="191389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8805241-33BC-4E30-B37C-7C378912E5FB}"/>
                  </a:ext>
                </a:extLst>
              </p:cNvPr>
              <p:cNvSpPr/>
              <p:nvPr/>
            </p:nvSpPr>
            <p:spPr>
              <a:xfrm>
                <a:off x="4935855" y="2354580"/>
                <a:ext cx="24434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인공지능</a:t>
                </a:r>
              </a:p>
            </p:txBody>
          </p:sp>
        </p:grpSp>
        <p:pic>
          <p:nvPicPr>
            <p:cNvPr id="19" name="Picture 16">
              <a:extLst>
                <a:ext uri="{FF2B5EF4-FFF2-40B4-BE49-F238E27FC236}">
                  <a16:creationId xmlns:a16="http://schemas.microsoft.com/office/drawing/2014/main" id="{AF7A89D4-90BB-4DDB-B0E5-EAA32DDDE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6085" y="1089025"/>
              <a:ext cx="1263015" cy="1263015"/>
            </a:xfrm>
            <a:prstGeom prst="rect">
              <a:avLst/>
            </a:prstGeom>
            <a:noFill/>
          </p:spPr>
        </p:pic>
      </p:grpSp>
      <p:grpSp>
        <p:nvGrpSpPr>
          <p:cNvPr id="22" name="그룹 63">
            <a:extLst>
              <a:ext uri="{FF2B5EF4-FFF2-40B4-BE49-F238E27FC236}">
                <a16:creationId xmlns:a16="http://schemas.microsoft.com/office/drawing/2014/main" id="{9B2C438C-0712-4E8F-B6E2-B0F58FEF91BF}"/>
              </a:ext>
            </a:extLst>
          </p:cNvPr>
          <p:cNvGrpSpPr/>
          <p:nvPr/>
        </p:nvGrpSpPr>
        <p:grpSpPr>
          <a:xfrm>
            <a:off x="7526655" y="2054860"/>
            <a:ext cx="2536825" cy="1986915"/>
            <a:chOff x="7526655" y="2054860"/>
            <a:chExt cx="2536825" cy="1986915"/>
          </a:xfrm>
        </p:grpSpPr>
        <p:grpSp>
          <p:nvGrpSpPr>
            <p:cNvPr id="23" name="그룹 47">
              <a:extLst>
                <a:ext uri="{FF2B5EF4-FFF2-40B4-BE49-F238E27FC236}">
                  <a16:creationId xmlns:a16="http://schemas.microsoft.com/office/drawing/2014/main" id="{005F0F6B-BA16-4AF5-8356-6561C9D6CC1C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C8A48DC-17C3-4C7F-A1D6-793704027C23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8DD658A-E2EB-44F8-B737-6A860208C9AB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컴퓨터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그래픽스</a:t>
                </a:r>
              </a:p>
            </p:txBody>
          </p:sp>
        </p:grpSp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85FDDC46-7146-43C9-806E-4E127C575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grpSp>
        <p:nvGrpSpPr>
          <p:cNvPr id="28" name="그룹 44">
            <a:extLst>
              <a:ext uri="{FF2B5EF4-FFF2-40B4-BE49-F238E27FC236}">
                <a16:creationId xmlns:a16="http://schemas.microsoft.com/office/drawing/2014/main" id="{3FD0398C-061E-4293-B625-AE488C91278A}"/>
              </a:ext>
            </a:extLst>
          </p:cNvPr>
          <p:cNvGrpSpPr/>
          <p:nvPr/>
        </p:nvGrpSpPr>
        <p:grpSpPr>
          <a:xfrm>
            <a:off x="3405505" y="4592955"/>
            <a:ext cx="2468880" cy="1933575"/>
            <a:chOff x="3405505" y="4592955"/>
            <a:chExt cx="2468880" cy="193357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CB0EB72-7FB1-4717-8D20-428EBE9278FF}"/>
                </a:ext>
              </a:extLst>
            </p:cNvPr>
            <p:cNvSpPr/>
            <p:nvPr/>
          </p:nvSpPr>
          <p:spPr>
            <a:xfrm rot="5400000">
              <a:off x="3681730" y="4592955"/>
              <a:ext cx="1933575" cy="193357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177129-DC67-4A52-B618-A9A5BAD17590}"/>
                </a:ext>
              </a:extLst>
            </p:cNvPr>
            <p:cNvSpPr/>
            <p:nvPr/>
          </p:nvSpPr>
          <p:spPr>
            <a:xfrm>
              <a:off x="3405505" y="6094095"/>
              <a:ext cx="2468880" cy="3384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블록체인</a:t>
              </a:r>
            </a:p>
          </p:txBody>
        </p:sp>
      </p:grpSp>
      <p:grpSp>
        <p:nvGrpSpPr>
          <p:cNvPr id="32" name="그룹 62">
            <a:extLst>
              <a:ext uri="{FF2B5EF4-FFF2-40B4-BE49-F238E27FC236}">
                <a16:creationId xmlns:a16="http://schemas.microsoft.com/office/drawing/2014/main" id="{4138FDA6-CF81-4C0C-8D1D-7ABE6C344525}"/>
              </a:ext>
            </a:extLst>
          </p:cNvPr>
          <p:cNvGrpSpPr/>
          <p:nvPr/>
        </p:nvGrpSpPr>
        <p:grpSpPr>
          <a:xfrm>
            <a:off x="6691630" y="4607560"/>
            <a:ext cx="2519680" cy="1973580"/>
            <a:chOff x="6691630" y="4678680"/>
            <a:chExt cx="2519680" cy="1973580"/>
          </a:xfrm>
        </p:grpSpPr>
        <p:grpSp>
          <p:nvGrpSpPr>
            <p:cNvPr id="33" name="그룹 50">
              <a:extLst>
                <a:ext uri="{FF2B5EF4-FFF2-40B4-BE49-F238E27FC236}">
                  <a16:creationId xmlns:a16="http://schemas.microsoft.com/office/drawing/2014/main" id="{03BD5CA6-AC3D-447A-99BE-4227C5DBBAD6}"/>
                </a:ext>
              </a:extLst>
            </p:cNvPr>
            <p:cNvGrpSpPr/>
            <p:nvPr/>
          </p:nvGrpSpPr>
          <p:grpSpPr>
            <a:xfrm>
              <a:off x="6691630" y="4678680"/>
              <a:ext cx="2519680" cy="1973580"/>
              <a:chOff x="6691630" y="4678680"/>
              <a:chExt cx="2519680" cy="197358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7E4578C-096F-4199-8E9C-DBEC8B71F3AF}"/>
                  </a:ext>
                </a:extLst>
              </p:cNvPr>
              <p:cNvSpPr/>
              <p:nvPr/>
            </p:nvSpPr>
            <p:spPr>
              <a:xfrm rot="5400000">
                <a:off x="6949440" y="4678680"/>
                <a:ext cx="1973580" cy="197358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BA6B173-0A8A-4E21-B6FE-3C8B9E56A59D}"/>
                  </a:ext>
                </a:extLst>
              </p:cNvPr>
              <p:cNvSpPr/>
              <p:nvPr/>
            </p:nvSpPr>
            <p:spPr>
              <a:xfrm>
                <a:off x="6691630" y="6113780"/>
                <a:ext cx="25196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데이터베이스</a:t>
                </a:r>
              </a:p>
            </p:txBody>
          </p:sp>
        </p:grpSp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0F1C6EE1-9E3C-488A-ABAC-1155CE563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91400" y="4964430"/>
              <a:ext cx="1115060" cy="1115060"/>
            </a:xfrm>
            <a:prstGeom prst="rect">
              <a:avLst/>
            </a:prstGeom>
            <a:noFill/>
          </p:spPr>
        </p:pic>
      </p:grpSp>
      <p:grpSp>
        <p:nvGrpSpPr>
          <p:cNvPr id="38" name="그룹 44">
            <a:extLst>
              <a:ext uri="{FF2B5EF4-FFF2-40B4-BE49-F238E27FC236}">
                <a16:creationId xmlns:a16="http://schemas.microsoft.com/office/drawing/2014/main" id="{E644084A-3E19-4FA2-95D0-C23E18786A06}"/>
              </a:ext>
            </a:extLst>
          </p:cNvPr>
          <p:cNvGrpSpPr/>
          <p:nvPr/>
        </p:nvGrpSpPr>
        <p:grpSpPr>
          <a:xfrm>
            <a:off x="2473960" y="2108200"/>
            <a:ext cx="2468880" cy="1933575"/>
            <a:chOff x="3405505" y="4592955"/>
            <a:chExt cx="2468880" cy="193357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63250E7-DDAC-4C04-9771-04E3785CDDBA}"/>
                </a:ext>
              </a:extLst>
            </p:cNvPr>
            <p:cNvSpPr/>
            <p:nvPr/>
          </p:nvSpPr>
          <p:spPr>
            <a:xfrm rot="5400000">
              <a:off x="3681730" y="4592955"/>
              <a:ext cx="1933575" cy="193357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A7BFBA-5F97-4026-98B6-BD6BD576B721}"/>
                </a:ext>
              </a:extLst>
            </p:cNvPr>
            <p:cNvSpPr/>
            <p:nvPr/>
          </p:nvSpPr>
          <p:spPr>
            <a:xfrm>
              <a:off x="3405505" y="6094095"/>
              <a:ext cx="2468880" cy="3384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IOT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83CD90C-7D6A-4E55-B178-31CAAB187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574" y="2275859"/>
            <a:ext cx="1024100" cy="1272668"/>
          </a:xfrm>
          <a:prstGeom prst="rect">
            <a:avLst/>
          </a:prstGeom>
        </p:spPr>
      </p:pic>
      <p:pic>
        <p:nvPicPr>
          <p:cNvPr id="45" name="그림 44" descr="벡터그래픽이(가) 표시된 사진&#10;&#10;자동 생성된 설명">
            <a:extLst>
              <a:ext uri="{FF2B5EF4-FFF2-40B4-BE49-F238E27FC236}">
                <a16:creationId xmlns:a16="http://schemas.microsoft.com/office/drawing/2014/main" id="{ABE3D054-4645-4374-B786-45EE022F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99" y="4828763"/>
            <a:ext cx="1219048" cy="121904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7DED53-F733-4A47-B980-CC2CEC25C2A0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6182995" y="2849245"/>
            <a:ext cx="989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2256B5-7DCD-4122-96AE-C6072AC00711}"/>
              </a:ext>
            </a:extLst>
          </p:cNvPr>
          <p:cNvCxnSpPr>
            <a:cxnSpLocks/>
          </p:cNvCxnSpPr>
          <p:nvPr/>
        </p:nvCxnSpPr>
        <p:spPr>
          <a:xfrm flipH="1">
            <a:off x="6182995" y="3248660"/>
            <a:ext cx="1610360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DC54AC-40FE-4D07-BCA7-061EDD3E5383}"/>
              </a:ext>
            </a:extLst>
          </p:cNvPr>
          <p:cNvCxnSpPr>
            <a:cxnSpLocks/>
          </p:cNvCxnSpPr>
          <p:nvPr/>
        </p:nvCxnSpPr>
        <p:spPr>
          <a:xfrm>
            <a:off x="4683760" y="3248660"/>
            <a:ext cx="1499235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010AC7-7FA8-486C-BCFA-46F0A7BB4313}"/>
              </a:ext>
            </a:extLst>
          </p:cNvPr>
          <p:cNvCxnSpPr>
            <a:cxnSpLocks/>
            <a:stCxn id="30" idx="1"/>
          </p:cNvCxnSpPr>
          <p:nvPr/>
        </p:nvCxnSpPr>
        <p:spPr>
          <a:xfrm flipV="1">
            <a:off x="5332139" y="3763645"/>
            <a:ext cx="850856" cy="1112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DCCFC24-8B92-47C4-95B3-A52676536C8C}"/>
              </a:ext>
            </a:extLst>
          </p:cNvPr>
          <p:cNvCxnSpPr>
            <a:cxnSpLocks/>
          </p:cNvCxnSpPr>
          <p:nvPr/>
        </p:nvCxnSpPr>
        <p:spPr>
          <a:xfrm flipH="1" flipV="1">
            <a:off x="6182996" y="3763646"/>
            <a:ext cx="956944" cy="129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255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FE258-BACF-405E-951B-F8D122A6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18255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응용 분야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A58AA3-CF9F-4DD8-AC22-342ADF17FC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D16948-F69A-432E-933E-39B13F37EBC2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59">
            <a:extLst>
              <a:ext uri="{FF2B5EF4-FFF2-40B4-BE49-F238E27FC236}">
                <a16:creationId xmlns:a16="http://schemas.microsoft.com/office/drawing/2014/main" id="{8578A95B-CE7A-4B90-89FC-0077276E6331}"/>
              </a:ext>
            </a:extLst>
          </p:cNvPr>
          <p:cNvGrpSpPr/>
          <p:nvPr/>
        </p:nvGrpSpPr>
        <p:grpSpPr>
          <a:xfrm>
            <a:off x="4935855" y="935355"/>
            <a:ext cx="2443480" cy="1913890"/>
            <a:chOff x="4935855" y="935355"/>
            <a:chExt cx="2443480" cy="1913890"/>
          </a:xfrm>
        </p:grpSpPr>
        <p:grpSp>
          <p:nvGrpSpPr>
            <p:cNvPr id="18" name="그룹 19">
              <a:extLst>
                <a:ext uri="{FF2B5EF4-FFF2-40B4-BE49-F238E27FC236}">
                  <a16:creationId xmlns:a16="http://schemas.microsoft.com/office/drawing/2014/main" id="{E46BE40B-335E-49CA-B6F5-AB79C19BEE0D}"/>
                </a:ext>
              </a:extLst>
            </p:cNvPr>
            <p:cNvGrpSpPr/>
            <p:nvPr/>
          </p:nvGrpSpPr>
          <p:grpSpPr>
            <a:xfrm>
              <a:off x="4935855" y="935355"/>
              <a:ext cx="2443480" cy="1913890"/>
              <a:chOff x="4935855" y="935355"/>
              <a:chExt cx="2443480" cy="191389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FCA7EFE-8FCE-4732-B0E8-B71CB2DDFE95}"/>
                  </a:ext>
                </a:extLst>
              </p:cNvPr>
              <p:cNvSpPr/>
              <p:nvPr/>
            </p:nvSpPr>
            <p:spPr>
              <a:xfrm rot="5400000">
                <a:off x="5226050" y="935355"/>
                <a:ext cx="1913890" cy="191389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8805241-33BC-4E30-B37C-7C378912E5FB}"/>
                  </a:ext>
                </a:extLst>
              </p:cNvPr>
              <p:cNvSpPr/>
              <p:nvPr/>
            </p:nvSpPr>
            <p:spPr>
              <a:xfrm>
                <a:off x="4935855" y="2354580"/>
                <a:ext cx="24434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인공지능</a:t>
                </a:r>
              </a:p>
            </p:txBody>
          </p:sp>
        </p:grpSp>
        <p:pic>
          <p:nvPicPr>
            <p:cNvPr id="19" name="Picture 16">
              <a:extLst>
                <a:ext uri="{FF2B5EF4-FFF2-40B4-BE49-F238E27FC236}">
                  <a16:creationId xmlns:a16="http://schemas.microsoft.com/office/drawing/2014/main" id="{AF7A89D4-90BB-4DDB-B0E5-EAA32DDDE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6085" y="1089025"/>
              <a:ext cx="1263015" cy="1263015"/>
            </a:xfrm>
            <a:prstGeom prst="rect">
              <a:avLst/>
            </a:prstGeom>
            <a:noFill/>
          </p:spPr>
        </p:pic>
      </p:grpSp>
      <p:grpSp>
        <p:nvGrpSpPr>
          <p:cNvPr id="22" name="그룹 63">
            <a:extLst>
              <a:ext uri="{FF2B5EF4-FFF2-40B4-BE49-F238E27FC236}">
                <a16:creationId xmlns:a16="http://schemas.microsoft.com/office/drawing/2014/main" id="{9B2C438C-0712-4E8F-B6E2-B0F58FEF91BF}"/>
              </a:ext>
            </a:extLst>
          </p:cNvPr>
          <p:cNvGrpSpPr/>
          <p:nvPr/>
        </p:nvGrpSpPr>
        <p:grpSpPr>
          <a:xfrm>
            <a:off x="7526655" y="2054860"/>
            <a:ext cx="2536825" cy="1986915"/>
            <a:chOff x="7526655" y="2054860"/>
            <a:chExt cx="2536825" cy="1986915"/>
          </a:xfrm>
        </p:grpSpPr>
        <p:grpSp>
          <p:nvGrpSpPr>
            <p:cNvPr id="23" name="그룹 47">
              <a:extLst>
                <a:ext uri="{FF2B5EF4-FFF2-40B4-BE49-F238E27FC236}">
                  <a16:creationId xmlns:a16="http://schemas.microsoft.com/office/drawing/2014/main" id="{005F0F6B-BA16-4AF5-8356-6561C9D6CC1C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C8A48DC-17C3-4C7F-A1D6-793704027C23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8DD658A-E2EB-44F8-B737-6A860208C9AB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컴퓨터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그래픽스</a:t>
                </a:r>
              </a:p>
            </p:txBody>
          </p:sp>
        </p:grpSp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85FDDC46-7146-43C9-806E-4E127C575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grpSp>
        <p:nvGrpSpPr>
          <p:cNvPr id="28" name="그룹 44">
            <a:extLst>
              <a:ext uri="{FF2B5EF4-FFF2-40B4-BE49-F238E27FC236}">
                <a16:creationId xmlns:a16="http://schemas.microsoft.com/office/drawing/2014/main" id="{3FD0398C-061E-4293-B625-AE488C91278A}"/>
              </a:ext>
            </a:extLst>
          </p:cNvPr>
          <p:cNvGrpSpPr/>
          <p:nvPr/>
        </p:nvGrpSpPr>
        <p:grpSpPr>
          <a:xfrm>
            <a:off x="3405505" y="4592955"/>
            <a:ext cx="2468880" cy="1933575"/>
            <a:chOff x="3405505" y="4592955"/>
            <a:chExt cx="2468880" cy="193357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CB0EB72-7FB1-4717-8D20-428EBE9278FF}"/>
                </a:ext>
              </a:extLst>
            </p:cNvPr>
            <p:cNvSpPr/>
            <p:nvPr/>
          </p:nvSpPr>
          <p:spPr>
            <a:xfrm rot="5400000">
              <a:off x="3681730" y="4592955"/>
              <a:ext cx="1933575" cy="193357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177129-DC67-4A52-B618-A9A5BAD17590}"/>
                </a:ext>
              </a:extLst>
            </p:cNvPr>
            <p:cNvSpPr/>
            <p:nvPr/>
          </p:nvSpPr>
          <p:spPr>
            <a:xfrm>
              <a:off x="3405505" y="6094095"/>
              <a:ext cx="2468880" cy="3384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블록체인</a:t>
              </a:r>
            </a:p>
          </p:txBody>
        </p:sp>
      </p:grpSp>
      <p:grpSp>
        <p:nvGrpSpPr>
          <p:cNvPr id="32" name="그룹 62">
            <a:extLst>
              <a:ext uri="{FF2B5EF4-FFF2-40B4-BE49-F238E27FC236}">
                <a16:creationId xmlns:a16="http://schemas.microsoft.com/office/drawing/2014/main" id="{4138FDA6-CF81-4C0C-8D1D-7ABE6C344525}"/>
              </a:ext>
            </a:extLst>
          </p:cNvPr>
          <p:cNvGrpSpPr/>
          <p:nvPr/>
        </p:nvGrpSpPr>
        <p:grpSpPr>
          <a:xfrm>
            <a:off x="6691630" y="4607560"/>
            <a:ext cx="2519680" cy="1973580"/>
            <a:chOff x="6691630" y="4678680"/>
            <a:chExt cx="2519680" cy="1973580"/>
          </a:xfrm>
        </p:grpSpPr>
        <p:grpSp>
          <p:nvGrpSpPr>
            <p:cNvPr id="33" name="그룹 50">
              <a:extLst>
                <a:ext uri="{FF2B5EF4-FFF2-40B4-BE49-F238E27FC236}">
                  <a16:creationId xmlns:a16="http://schemas.microsoft.com/office/drawing/2014/main" id="{03BD5CA6-AC3D-447A-99BE-4227C5DBBAD6}"/>
                </a:ext>
              </a:extLst>
            </p:cNvPr>
            <p:cNvGrpSpPr/>
            <p:nvPr/>
          </p:nvGrpSpPr>
          <p:grpSpPr>
            <a:xfrm>
              <a:off x="6691630" y="4678680"/>
              <a:ext cx="2519680" cy="1973580"/>
              <a:chOff x="6691630" y="4678680"/>
              <a:chExt cx="2519680" cy="197358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7E4578C-096F-4199-8E9C-DBEC8B71F3AF}"/>
                  </a:ext>
                </a:extLst>
              </p:cNvPr>
              <p:cNvSpPr/>
              <p:nvPr/>
            </p:nvSpPr>
            <p:spPr>
              <a:xfrm rot="5400000">
                <a:off x="6949440" y="4678680"/>
                <a:ext cx="1973580" cy="197358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BA6B173-0A8A-4E21-B6FE-3C8B9E56A59D}"/>
                  </a:ext>
                </a:extLst>
              </p:cNvPr>
              <p:cNvSpPr/>
              <p:nvPr/>
            </p:nvSpPr>
            <p:spPr>
              <a:xfrm>
                <a:off x="6691630" y="6113780"/>
                <a:ext cx="25196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데이터베이스</a:t>
                </a:r>
              </a:p>
            </p:txBody>
          </p:sp>
        </p:grpSp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0F1C6EE1-9E3C-488A-ABAC-1155CE563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91400" y="4964430"/>
              <a:ext cx="1115060" cy="1115060"/>
            </a:xfrm>
            <a:prstGeom prst="rect">
              <a:avLst/>
            </a:prstGeom>
            <a:noFill/>
          </p:spPr>
        </p:pic>
      </p:grpSp>
      <p:grpSp>
        <p:nvGrpSpPr>
          <p:cNvPr id="38" name="그룹 44">
            <a:extLst>
              <a:ext uri="{FF2B5EF4-FFF2-40B4-BE49-F238E27FC236}">
                <a16:creationId xmlns:a16="http://schemas.microsoft.com/office/drawing/2014/main" id="{E644084A-3E19-4FA2-95D0-C23E18786A06}"/>
              </a:ext>
            </a:extLst>
          </p:cNvPr>
          <p:cNvGrpSpPr/>
          <p:nvPr/>
        </p:nvGrpSpPr>
        <p:grpSpPr>
          <a:xfrm>
            <a:off x="2473960" y="2108200"/>
            <a:ext cx="2468880" cy="1933575"/>
            <a:chOff x="3405505" y="4592955"/>
            <a:chExt cx="2468880" cy="193357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63250E7-DDAC-4C04-9771-04E3785CDDBA}"/>
                </a:ext>
              </a:extLst>
            </p:cNvPr>
            <p:cNvSpPr/>
            <p:nvPr/>
          </p:nvSpPr>
          <p:spPr>
            <a:xfrm rot="5400000">
              <a:off x="3681730" y="4592955"/>
              <a:ext cx="1933575" cy="193357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DA7BFBA-5F97-4026-98B6-BD6BD576B721}"/>
                </a:ext>
              </a:extLst>
            </p:cNvPr>
            <p:cNvSpPr/>
            <p:nvPr/>
          </p:nvSpPr>
          <p:spPr>
            <a:xfrm>
              <a:off x="3405505" y="6094095"/>
              <a:ext cx="2468880" cy="3384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IOT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83CD90C-7D6A-4E55-B178-31CAAB187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574" y="2275859"/>
            <a:ext cx="1024100" cy="1272668"/>
          </a:xfrm>
          <a:prstGeom prst="rect">
            <a:avLst/>
          </a:prstGeom>
        </p:spPr>
      </p:pic>
      <p:pic>
        <p:nvPicPr>
          <p:cNvPr id="45" name="그림 44" descr="벡터그래픽이(가) 표시된 사진&#10;&#10;자동 생성된 설명">
            <a:extLst>
              <a:ext uri="{FF2B5EF4-FFF2-40B4-BE49-F238E27FC236}">
                <a16:creationId xmlns:a16="http://schemas.microsoft.com/office/drawing/2014/main" id="{ABE3D054-4645-4374-B786-45EE022F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99" y="4828763"/>
            <a:ext cx="1219048" cy="121904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7DED53-F733-4A47-B980-CC2CEC25C2A0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6182995" y="2849245"/>
            <a:ext cx="989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2256B5-7DCD-4122-96AE-C6072AC00711}"/>
              </a:ext>
            </a:extLst>
          </p:cNvPr>
          <p:cNvCxnSpPr>
            <a:cxnSpLocks/>
          </p:cNvCxnSpPr>
          <p:nvPr/>
        </p:nvCxnSpPr>
        <p:spPr>
          <a:xfrm flipH="1">
            <a:off x="6182995" y="3248660"/>
            <a:ext cx="1610360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DC54AC-40FE-4D07-BCA7-061EDD3E5383}"/>
              </a:ext>
            </a:extLst>
          </p:cNvPr>
          <p:cNvCxnSpPr>
            <a:cxnSpLocks/>
          </p:cNvCxnSpPr>
          <p:nvPr/>
        </p:nvCxnSpPr>
        <p:spPr>
          <a:xfrm>
            <a:off x="4683760" y="3248660"/>
            <a:ext cx="1499235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010AC7-7FA8-486C-BCFA-46F0A7BB4313}"/>
              </a:ext>
            </a:extLst>
          </p:cNvPr>
          <p:cNvCxnSpPr>
            <a:cxnSpLocks/>
            <a:stCxn id="30" idx="1"/>
          </p:cNvCxnSpPr>
          <p:nvPr/>
        </p:nvCxnSpPr>
        <p:spPr>
          <a:xfrm flipV="1">
            <a:off x="5332139" y="3763645"/>
            <a:ext cx="850856" cy="1112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DCCFC24-8B92-47C4-95B3-A52676536C8C}"/>
              </a:ext>
            </a:extLst>
          </p:cNvPr>
          <p:cNvCxnSpPr>
            <a:cxnSpLocks/>
          </p:cNvCxnSpPr>
          <p:nvPr/>
        </p:nvCxnSpPr>
        <p:spPr>
          <a:xfrm flipH="1" flipV="1">
            <a:off x="6182996" y="3763646"/>
            <a:ext cx="956944" cy="129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3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3875 -0.0993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75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59">
            <a:extLst>
              <a:ext uri="{FF2B5EF4-FFF2-40B4-BE49-F238E27FC236}">
                <a16:creationId xmlns:a16="http://schemas.microsoft.com/office/drawing/2014/main" id="{8C084999-819F-4519-83F0-85B40C2C45AB}"/>
              </a:ext>
            </a:extLst>
          </p:cNvPr>
          <p:cNvGrpSpPr/>
          <p:nvPr/>
        </p:nvGrpSpPr>
        <p:grpSpPr>
          <a:xfrm>
            <a:off x="9650095" y="228600"/>
            <a:ext cx="2443480" cy="1913890"/>
            <a:chOff x="4935855" y="935355"/>
            <a:chExt cx="2443480" cy="1913890"/>
          </a:xfrm>
        </p:grpSpPr>
        <p:grpSp>
          <p:nvGrpSpPr>
            <p:cNvPr id="42" name="그룹 19">
              <a:extLst>
                <a:ext uri="{FF2B5EF4-FFF2-40B4-BE49-F238E27FC236}">
                  <a16:creationId xmlns:a16="http://schemas.microsoft.com/office/drawing/2014/main" id="{57A3D260-4356-493D-8B43-32EAD7C06291}"/>
                </a:ext>
              </a:extLst>
            </p:cNvPr>
            <p:cNvGrpSpPr/>
            <p:nvPr/>
          </p:nvGrpSpPr>
          <p:grpSpPr>
            <a:xfrm>
              <a:off x="4935855" y="935355"/>
              <a:ext cx="2443480" cy="1913890"/>
              <a:chOff x="4935855" y="935355"/>
              <a:chExt cx="2443480" cy="191389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9FDE9352-B163-427C-A594-3919D4B41936}"/>
                  </a:ext>
                </a:extLst>
              </p:cNvPr>
              <p:cNvSpPr/>
              <p:nvPr/>
            </p:nvSpPr>
            <p:spPr>
              <a:xfrm rot="5400000">
                <a:off x="5226050" y="935355"/>
                <a:ext cx="1913890" cy="191389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C470F66-1D61-44D5-8FD5-1EEB47534A23}"/>
                  </a:ext>
                </a:extLst>
              </p:cNvPr>
              <p:cNvSpPr/>
              <p:nvPr/>
            </p:nvSpPr>
            <p:spPr>
              <a:xfrm>
                <a:off x="4935855" y="2354580"/>
                <a:ext cx="24434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인공지능</a:t>
                </a:r>
              </a:p>
            </p:txBody>
          </p:sp>
        </p:grpSp>
        <p:pic>
          <p:nvPicPr>
            <p:cNvPr id="43" name="Picture 16">
              <a:extLst>
                <a:ext uri="{FF2B5EF4-FFF2-40B4-BE49-F238E27FC236}">
                  <a16:creationId xmlns:a16="http://schemas.microsoft.com/office/drawing/2014/main" id="{C933A8AB-B034-44CC-AE07-69B919297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06085" y="1089025"/>
              <a:ext cx="1263015" cy="1263015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9E5BA8-E8C6-4425-91EF-EBE5A02EE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1" r="1660"/>
          <a:stretch/>
        </p:blipFill>
        <p:spPr>
          <a:xfrm>
            <a:off x="635317" y="2580640"/>
            <a:ext cx="7502843" cy="3468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741EC9-BFF9-4178-A13A-B1BDF340401F}"/>
              </a:ext>
            </a:extLst>
          </p:cNvPr>
          <p:cNvSpPr txBox="1"/>
          <p:nvPr/>
        </p:nvSpPr>
        <p:spPr>
          <a:xfrm>
            <a:off x="1429037" y="1493886"/>
            <a:ext cx="5915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인공지능 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(Artificial Intelligence)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AC5EC0-798F-45D2-B0A0-1A561B1C0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005" y="3892550"/>
            <a:ext cx="74961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0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FE258-BACF-405E-951B-F8D122A6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18255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응용 분야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A58AA3-CF9F-4DD8-AC22-342ADF17FC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D16948-F69A-432E-933E-39B13F37EBC2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59">
            <a:extLst>
              <a:ext uri="{FF2B5EF4-FFF2-40B4-BE49-F238E27FC236}">
                <a16:creationId xmlns:a16="http://schemas.microsoft.com/office/drawing/2014/main" id="{8578A95B-CE7A-4B90-89FC-0077276E6331}"/>
              </a:ext>
            </a:extLst>
          </p:cNvPr>
          <p:cNvGrpSpPr/>
          <p:nvPr/>
        </p:nvGrpSpPr>
        <p:grpSpPr>
          <a:xfrm>
            <a:off x="4935855" y="935355"/>
            <a:ext cx="2443480" cy="1913890"/>
            <a:chOff x="4935855" y="935355"/>
            <a:chExt cx="2443480" cy="1913890"/>
          </a:xfrm>
        </p:grpSpPr>
        <p:grpSp>
          <p:nvGrpSpPr>
            <p:cNvPr id="18" name="그룹 19">
              <a:extLst>
                <a:ext uri="{FF2B5EF4-FFF2-40B4-BE49-F238E27FC236}">
                  <a16:creationId xmlns:a16="http://schemas.microsoft.com/office/drawing/2014/main" id="{E46BE40B-335E-49CA-B6F5-AB79C19BEE0D}"/>
                </a:ext>
              </a:extLst>
            </p:cNvPr>
            <p:cNvGrpSpPr/>
            <p:nvPr/>
          </p:nvGrpSpPr>
          <p:grpSpPr>
            <a:xfrm>
              <a:off x="4935855" y="935355"/>
              <a:ext cx="2443480" cy="1913890"/>
              <a:chOff x="4935855" y="935355"/>
              <a:chExt cx="2443480" cy="191389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FCA7EFE-8FCE-4732-B0E8-B71CB2DDFE95}"/>
                  </a:ext>
                </a:extLst>
              </p:cNvPr>
              <p:cNvSpPr/>
              <p:nvPr/>
            </p:nvSpPr>
            <p:spPr>
              <a:xfrm rot="5400000">
                <a:off x="5226050" y="935355"/>
                <a:ext cx="1913890" cy="191389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8805241-33BC-4E30-B37C-7C378912E5FB}"/>
                  </a:ext>
                </a:extLst>
              </p:cNvPr>
              <p:cNvSpPr/>
              <p:nvPr/>
            </p:nvSpPr>
            <p:spPr>
              <a:xfrm>
                <a:off x="4935855" y="2354580"/>
                <a:ext cx="24434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인공지능</a:t>
                </a:r>
              </a:p>
            </p:txBody>
          </p:sp>
        </p:grpSp>
        <p:pic>
          <p:nvPicPr>
            <p:cNvPr id="19" name="Picture 16">
              <a:extLst>
                <a:ext uri="{FF2B5EF4-FFF2-40B4-BE49-F238E27FC236}">
                  <a16:creationId xmlns:a16="http://schemas.microsoft.com/office/drawing/2014/main" id="{AF7A89D4-90BB-4DDB-B0E5-EAA32DDDE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6085" y="1089025"/>
              <a:ext cx="1263015" cy="1263015"/>
            </a:xfrm>
            <a:prstGeom prst="rect">
              <a:avLst/>
            </a:prstGeom>
            <a:noFill/>
          </p:spPr>
        </p:pic>
      </p:grpSp>
      <p:grpSp>
        <p:nvGrpSpPr>
          <p:cNvPr id="22" name="그룹 63">
            <a:extLst>
              <a:ext uri="{FF2B5EF4-FFF2-40B4-BE49-F238E27FC236}">
                <a16:creationId xmlns:a16="http://schemas.microsoft.com/office/drawing/2014/main" id="{9B2C438C-0712-4E8F-B6E2-B0F58FEF91BF}"/>
              </a:ext>
            </a:extLst>
          </p:cNvPr>
          <p:cNvGrpSpPr/>
          <p:nvPr/>
        </p:nvGrpSpPr>
        <p:grpSpPr>
          <a:xfrm>
            <a:off x="7526655" y="2054860"/>
            <a:ext cx="2536825" cy="1986915"/>
            <a:chOff x="7526655" y="2054860"/>
            <a:chExt cx="2536825" cy="1986915"/>
          </a:xfrm>
        </p:grpSpPr>
        <p:grpSp>
          <p:nvGrpSpPr>
            <p:cNvPr id="23" name="그룹 47">
              <a:extLst>
                <a:ext uri="{FF2B5EF4-FFF2-40B4-BE49-F238E27FC236}">
                  <a16:creationId xmlns:a16="http://schemas.microsoft.com/office/drawing/2014/main" id="{005F0F6B-BA16-4AF5-8356-6561C9D6CC1C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C8A48DC-17C3-4C7F-A1D6-793704027C23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8DD658A-E2EB-44F8-B737-6A860208C9AB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컴퓨터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그래픽스</a:t>
                </a:r>
              </a:p>
            </p:txBody>
          </p:sp>
        </p:grpSp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85FDDC46-7146-43C9-806E-4E127C575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grpSp>
        <p:nvGrpSpPr>
          <p:cNvPr id="28" name="그룹 44">
            <a:extLst>
              <a:ext uri="{FF2B5EF4-FFF2-40B4-BE49-F238E27FC236}">
                <a16:creationId xmlns:a16="http://schemas.microsoft.com/office/drawing/2014/main" id="{3FD0398C-061E-4293-B625-AE488C91278A}"/>
              </a:ext>
            </a:extLst>
          </p:cNvPr>
          <p:cNvGrpSpPr/>
          <p:nvPr/>
        </p:nvGrpSpPr>
        <p:grpSpPr>
          <a:xfrm>
            <a:off x="3405505" y="4592955"/>
            <a:ext cx="2468880" cy="1933575"/>
            <a:chOff x="3405505" y="4592955"/>
            <a:chExt cx="2468880" cy="193357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CB0EB72-7FB1-4717-8D20-428EBE9278FF}"/>
                </a:ext>
              </a:extLst>
            </p:cNvPr>
            <p:cNvSpPr/>
            <p:nvPr/>
          </p:nvSpPr>
          <p:spPr>
            <a:xfrm rot="5400000">
              <a:off x="3681730" y="4592955"/>
              <a:ext cx="1933575" cy="193357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177129-DC67-4A52-B618-A9A5BAD17590}"/>
                </a:ext>
              </a:extLst>
            </p:cNvPr>
            <p:cNvSpPr/>
            <p:nvPr/>
          </p:nvSpPr>
          <p:spPr>
            <a:xfrm>
              <a:off x="3405505" y="6094095"/>
              <a:ext cx="2468880" cy="3384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블록체인</a:t>
              </a:r>
            </a:p>
          </p:txBody>
        </p:sp>
      </p:grpSp>
      <p:grpSp>
        <p:nvGrpSpPr>
          <p:cNvPr id="32" name="그룹 62">
            <a:extLst>
              <a:ext uri="{FF2B5EF4-FFF2-40B4-BE49-F238E27FC236}">
                <a16:creationId xmlns:a16="http://schemas.microsoft.com/office/drawing/2014/main" id="{4138FDA6-CF81-4C0C-8D1D-7ABE6C344525}"/>
              </a:ext>
            </a:extLst>
          </p:cNvPr>
          <p:cNvGrpSpPr/>
          <p:nvPr/>
        </p:nvGrpSpPr>
        <p:grpSpPr>
          <a:xfrm>
            <a:off x="6691630" y="4607560"/>
            <a:ext cx="2519680" cy="1973580"/>
            <a:chOff x="6691630" y="4678680"/>
            <a:chExt cx="2519680" cy="1973580"/>
          </a:xfrm>
        </p:grpSpPr>
        <p:grpSp>
          <p:nvGrpSpPr>
            <p:cNvPr id="33" name="그룹 50">
              <a:extLst>
                <a:ext uri="{FF2B5EF4-FFF2-40B4-BE49-F238E27FC236}">
                  <a16:creationId xmlns:a16="http://schemas.microsoft.com/office/drawing/2014/main" id="{03BD5CA6-AC3D-447A-99BE-4227C5DBBAD6}"/>
                </a:ext>
              </a:extLst>
            </p:cNvPr>
            <p:cNvGrpSpPr/>
            <p:nvPr/>
          </p:nvGrpSpPr>
          <p:grpSpPr>
            <a:xfrm>
              <a:off x="6691630" y="4678680"/>
              <a:ext cx="2519680" cy="1973580"/>
              <a:chOff x="6691630" y="4678680"/>
              <a:chExt cx="2519680" cy="197358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7E4578C-096F-4199-8E9C-DBEC8B71F3AF}"/>
                  </a:ext>
                </a:extLst>
              </p:cNvPr>
              <p:cNvSpPr/>
              <p:nvPr/>
            </p:nvSpPr>
            <p:spPr>
              <a:xfrm rot="5400000">
                <a:off x="6949440" y="4678680"/>
                <a:ext cx="1973580" cy="197358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BA6B173-0A8A-4E21-B6FE-3C8B9E56A59D}"/>
                  </a:ext>
                </a:extLst>
              </p:cNvPr>
              <p:cNvSpPr/>
              <p:nvPr/>
            </p:nvSpPr>
            <p:spPr>
              <a:xfrm>
                <a:off x="6691630" y="6113780"/>
                <a:ext cx="25196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데이터베이스</a:t>
                </a:r>
              </a:p>
            </p:txBody>
          </p:sp>
        </p:grpSp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0F1C6EE1-9E3C-488A-ABAC-1155CE563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91400" y="4964430"/>
              <a:ext cx="1115060" cy="1115060"/>
            </a:xfrm>
            <a:prstGeom prst="rect">
              <a:avLst/>
            </a:prstGeom>
            <a:noFill/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E64260-648B-4F00-B3C6-62FC50891D64}"/>
              </a:ext>
            </a:extLst>
          </p:cNvPr>
          <p:cNvGrpSpPr/>
          <p:nvPr/>
        </p:nvGrpSpPr>
        <p:grpSpPr>
          <a:xfrm>
            <a:off x="2473960" y="2108200"/>
            <a:ext cx="2468880" cy="1933575"/>
            <a:chOff x="2473960" y="2108200"/>
            <a:chExt cx="2468880" cy="1933575"/>
          </a:xfrm>
        </p:grpSpPr>
        <p:grpSp>
          <p:nvGrpSpPr>
            <p:cNvPr id="38" name="그룹 44">
              <a:extLst>
                <a:ext uri="{FF2B5EF4-FFF2-40B4-BE49-F238E27FC236}">
                  <a16:creationId xmlns:a16="http://schemas.microsoft.com/office/drawing/2014/main" id="{E644084A-3E19-4FA2-95D0-C23E18786A06}"/>
                </a:ext>
              </a:extLst>
            </p:cNvPr>
            <p:cNvGrpSpPr/>
            <p:nvPr/>
          </p:nvGrpSpPr>
          <p:grpSpPr>
            <a:xfrm>
              <a:off x="2473960" y="2108200"/>
              <a:ext cx="2468880" cy="1933575"/>
              <a:chOff x="3405505" y="4592955"/>
              <a:chExt cx="2468880" cy="1933575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63250E7-DDAC-4C04-9771-04E3785CDDBA}"/>
                  </a:ext>
                </a:extLst>
              </p:cNvPr>
              <p:cNvSpPr/>
              <p:nvPr/>
            </p:nvSpPr>
            <p:spPr>
              <a:xfrm rot="5400000">
                <a:off x="3681730" y="4592955"/>
                <a:ext cx="1933575" cy="193357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DA7BFBA-5F97-4026-98B6-BD6BD576B721}"/>
                  </a:ext>
                </a:extLst>
              </p:cNvPr>
              <p:cNvSpPr/>
              <p:nvPr/>
            </p:nvSpPr>
            <p:spPr>
              <a:xfrm>
                <a:off x="3405505" y="6094095"/>
                <a:ext cx="24688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IOT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83CD90C-7D6A-4E55-B178-31CAAB187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6574" y="2275859"/>
              <a:ext cx="1024100" cy="1272668"/>
            </a:xfrm>
            <a:prstGeom prst="rect">
              <a:avLst/>
            </a:prstGeom>
          </p:spPr>
        </p:pic>
      </p:grpSp>
      <p:pic>
        <p:nvPicPr>
          <p:cNvPr id="45" name="그림 44" descr="벡터그래픽이(가) 표시된 사진&#10;&#10;자동 생성된 설명">
            <a:extLst>
              <a:ext uri="{FF2B5EF4-FFF2-40B4-BE49-F238E27FC236}">
                <a16:creationId xmlns:a16="http://schemas.microsoft.com/office/drawing/2014/main" id="{ABE3D054-4645-4374-B786-45EE022F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99" y="4828763"/>
            <a:ext cx="1219048" cy="121904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7DED53-F733-4A47-B980-CC2CEC25C2A0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6182995" y="2849245"/>
            <a:ext cx="989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2256B5-7DCD-4122-96AE-C6072AC00711}"/>
              </a:ext>
            </a:extLst>
          </p:cNvPr>
          <p:cNvCxnSpPr>
            <a:cxnSpLocks/>
          </p:cNvCxnSpPr>
          <p:nvPr/>
        </p:nvCxnSpPr>
        <p:spPr>
          <a:xfrm flipH="1">
            <a:off x="6182995" y="3248660"/>
            <a:ext cx="1610360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DC54AC-40FE-4D07-BCA7-061EDD3E5383}"/>
              </a:ext>
            </a:extLst>
          </p:cNvPr>
          <p:cNvCxnSpPr>
            <a:cxnSpLocks/>
          </p:cNvCxnSpPr>
          <p:nvPr/>
        </p:nvCxnSpPr>
        <p:spPr>
          <a:xfrm>
            <a:off x="4683760" y="3248660"/>
            <a:ext cx="1499235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010AC7-7FA8-486C-BCFA-46F0A7BB4313}"/>
              </a:ext>
            </a:extLst>
          </p:cNvPr>
          <p:cNvCxnSpPr>
            <a:cxnSpLocks/>
            <a:stCxn id="30" idx="1"/>
          </p:cNvCxnSpPr>
          <p:nvPr/>
        </p:nvCxnSpPr>
        <p:spPr>
          <a:xfrm flipV="1">
            <a:off x="5332139" y="3763645"/>
            <a:ext cx="850856" cy="1112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DCCFC24-8B92-47C4-95B3-A52676536C8C}"/>
              </a:ext>
            </a:extLst>
          </p:cNvPr>
          <p:cNvCxnSpPr>
            <a:cxnSpLocks/>
          </p:cNvCxnSpPr>
          <p:nvPr/>
        </p:nvCxnSpPr>
        <p:spPr>
          <a:xfrm flipH="1" flipV="1">
            <a:off x="6182996" y="3763646"/>
            <a:ext cx="956944" cy="129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3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20248 -0.2615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0" y="-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08D3C-F372-4A33-AD0B-D884B7280520}"/>
              </a:ext>
            </a:extLst>
          </p:cNvPr>
          <p:cNvSpPr/>
          <p:nvPr/>
        </p:nvSpPr>
        <p:spPr>
          <a:xfrm>
            <a:off x="-91440" y="-121920"/>
            <a:ext cx="12649200" cy="7142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457B76-0977-4C31-9EB7-F26FD9F3F6C1}"/>
              </a:ext>
            </a:extLst>
          </p:cNvPr>
          <p:cNvGrpSpPr/>
          <p:nvPr/>
        </p:nvGrpSpPr>
        <p:grpSpPr>
          <a:xfrm>
            <a:off x="12064" y="324726"/>
            <a:ext cx="2468880" cy="1933575"/>
            <a:chOff x="2473960" y="2108200"/>
            <a:chExt cx="2468880" cy="1933575"/>
          </a:xfrm>
        </p:grpSpPr>
        <p:grpSp>
          <p:nvGrpSpPr>
            <p:cNvPr id="42" name="그룹 44">
              <a:extLst>
                <a:ext uri="{FF2B5EF4-FFF2-40B4-BE49-F238E27FC236}">
                  <a16:creationId xmlns:a16="http://schemas.microsoft.com/office/drawing/2014/main" id="{27BFC941-6069-4E3A-B709-1F8F8A0BE22C}"/>
                </a:ext>
              </a:extLst>
            </p:cNvPr>
            <p:cNvGrpSpPr/>
            <p:nvPr/>
          </p:nvGrpSpPr>
          <p:grpSpPr>
            <a:xfrm>
              <a:off x="2473960" y="2108200"/>
              <a:ext cx="2468880" cy="1933575"/>
              <a:chOff x="3405505" y="4592955"/>
              <a:chExt cx="2468880" cy="193357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71AF204-F8FA-4F1F-97EC-7A7A67E149BA}"/>
                  </a:ext>
                </a:extLst>
              </p:cNvPr>
              <p:cNvSpPr/>
              <p:nvPr/>
            </p:nvSpPr>
            <p:spPr>
              <a:xfrm rot="5400000">
                <a:off x="3681730" y="4592955"/>
                <a:ext cx="1933575" cy="193357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A2A16E0-A416-41DF-BD3B-481345AC6AE8}"/>
                  </a:ext>
                </a:extLst>
              </p:cNvPr>
              <p:cNvSpPr/>
              <p:nvPr/>
            </p:nvSpPr>
            <p:spPr>
              <a:xfrm>
                <a:off x="3405505" y="6094095"/>
                <a:ext cx="24688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IOT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p:grp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BCDEB230-14A6-4039-B701-AE9F6CF21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6574" y="2275859"/>
              <a:ext cx="1024100" cy="127266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CAB3013-83FB-42CB-8144-9C28622F0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23" y="1376305"/>
            <a:ext cx="7900671" cy="5207260"/>
          </a:xfrm>
          <a:prstGeom prst="rect">
            <a:avLst/>
          </a:prstGeom>
        </p:spPr>
      </p:pic>
      <p:sp>
        <p:nvSpPr>
          <p:cNvPr id="47" name="제목 1">
            <a:extLst>
              <a:ext uri="{FF2B5EF4-FFF2-40B4-BE49-F238E27FC236}">
                <a16:creationId xmlns:a16="http://schemas.microsoft.com/office/drawing/2014/main" id="{8BBC8DF5-0EB3-4212-8476-B956A6DD654F}"/>
              </a:ext>
            </a:extLst>
          </p:cNvPr>
          <p:cNvSpPr txBox="1">
            <a:spLocks/>
          </p:cNvSpPr>
          <p:nvPr/>
        </p:nvSpPr>
        <p:spPr>
          <a:xfrm>
            <a:off x="5734207" y="236110"/>
            <a:ext cx="3311210" cy="843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Internet of Things</a:t>
            </a:r>
            <a:endParaRPr lang="ko-KR" altLang="en-US" sz="3600" dirty="0"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74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867EB-EE53-42AC-90F5-90558B21E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384" y="3243783"/>
            <a:ext cx="3137536" cy="843356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사물 센서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88684A-C369-4F2E-804C-B188E6105EF0}"/>
              </a:ext>
            </a:extLst>
          </p:cNvPr>
          <p:cNvGrpSpPr/>
          <p:nvPr/>
        </p:nvGrpSpPr>
        <p:grpSpPr>
          <a:xfrm>
            <a:off x="12064" y="324726"/>
            <a:ext cx="2468880" cy="1933575"/>
            <a:chOff x="2473960" y="2108200"/>
            <a:chExt cx="2468880" cy="1933575"/>
          </a:xfrm>
        </p:grpSpPr>
        <p:grpSp>
          <p:nvGrpSpPr>
            <p:cNvPr id="5" name="그룹 44">
              <a:extLst>
                <a:ext uri="{FF2B5EF4-FFF2-40B4-BE49-F238E27FC236}">
                  <a16:creationId xmlns:a16="http://schemas.microsoft.com/office/drawing/2014/main" id="{523EA703-F8DA-46D0-8AE3-E8B7058DAD14}"/>
                </a:ext>
              </a:extLst>
            </p:cNvPr>
            <p:cNvGrpSpPr/>
            <p:nvPr/>
          </p:nvGrpSpPr>
          <p:grpSpPr>
            <a:xfrm>
              <a:off x="2473960" y="2108200"/>
              <a:ext cx="2468880" cy="1933575"/>
              <a:chOff x="3405505" y="4592955"/>
              <a:chExt cx="2468880" cy="1933575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55790E58-0CAA-4B62-BCDE-D1DDE0954B86}"/>
                  </a:ext>
                </a:extLst>
              </p:cNvPr>
              <p:cNvSpPr/>
              <p:nvPr/>
            </p:nvSpPr>
            <p:spPr>
              <a:xfrm rot="5400000">
                <a:off x="3681730" y="4592955"/>
                <a:ext cx="1933575" cy="193357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22E809-E43B-41A5-99CA-843CD77B8475}"/>
                  </a:ext>
                </a:extLst>
              </p:cNvPr>
              <p:cNvSpPr/>
              <p:nvPr/>
            </p:nvSpPr>
            <p:spPr>
              <a:xfrm>
                <a:off x="3405505" y="6094095"/>
                <a:ext cx="24688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IOT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AE290E-4E01-40E0-A5D0-59F3237D9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6574" y="2275859"/>
              <a:ext cx="1024100" cy="1272668"/>
            </a:xfrm>
            <a:prstGeom prst="rect">
              <a:avLst/>
            </a:prstGeom>
          </p:spPr>
        </p:pic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7BF11C56-82BE-4E4E-B631-A33BDE577D59}"/>
              </a:ext>
            </a:extLst>
          </p:cNvPr>
          <p:cNvSpPr txBox="1">
            <a:spLocks/>
          </p:cNvSpPr>
          <p:nvPr/>
        </p:nvSpPr>
        <p:spPr>
          <a:xfrm>
            <a:off x="5925184" y="869835"/>
            <a:ext cx="3137536" cy="843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인터넷</a:t>
            </a:r>
          </a:p>
        </p:txBody>
      </p:sp>
      <p:pic>
        <p:nvPicPr>
          <p:cNvPr id="11" name="그래픽 10" descr="램프">
            <a:extLst>
              <a:ext uri="{FF2B5EF4-FFF2-40B4-BE49-F238E27FC236}">
                <a16:creationId xmlns:a16="http://schemas.microsoft.com/office/drawing/2014/main" id="{479C3D7B-C39A-44BB-B4A2-6A2F718B6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5442" y="4266480"/>
            <a:ext cx="914400" cy="914400"/>
          </a:xfrm>
          <a:prstGeom prst="rect">
            <a:avLst/>
          </a:prstGeom>
        </p:spPr>
      </p:pic>
      <p:pic>
        <p:nvPicPr>
          <p:cNvPr id="13" name="그래픽 12" descr="우편함 ">
            <a:extLst>
              <a:ext uri="{FF2B5EF4-FFF2-40B4-BE49-F238E27FC236}">
                <a16:creationId xmlns:a16="http://schemas.microsoft.com/office/drawing/2014/main" id="{45DF9D38-A31D-442B-BFCE-FD0C5C0EB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8720" y="5392941"/>
            <a:ext cx="914400" cy="914400"/>
          </a:xfrm>
          <a:prstGeom prst="rect">
            <a:avLst/>
          </a:prstGeom>
        </p:spPr>
      </p:pic>
      <p:pic>
        <p:nvPicPr>
          <p:cNvPr id="15" name="그래픽 14" descr="Wi-Fi">
            <a:extLst>
              <a:ext uri="{FF2B5EF4-FFF2-40B4-BE49-F238E27FC236}">
                <a16:creationId xmlns:a16="http://schemas.microsoft.com/office/drawing/2014/main" id="{59CE7604-7EA5-4293-9B25-4D1DE5B74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9081" y="2971800"/>
            <a:ext cx="914400" cy="914400"/>
          </a:xfrm>
          <a:prstGeom prst="rect">
            <a:avLst/>
          </a:prstGeom>
        </p:spPr>
      </p:pic>
      <p:pic>
        <p:nvPicPr>
          <p:cNvPr id="17" name="그래픽 16" descr="여성 프로필">
            <a:extLst>
              <a:ext uri="{FF2B5EF4-FFF2-40B4-BE49-F238E27FC236}">
                <a16:creationId xmlns:a16="http://schemas.microsoft.com/office/drawing/2014/main" id="{5FBDCE00-6D41-4FB0-8B96-681EF81C62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0816" y="4683663"/>
            <a:ext cx="914400" cy="914400"/>
          </a:xfrm>
          <a:prstGeom prst="rect">
            <a:avLst/>
          </a:prstGeom>
        </p:spPr>
      </p:pic>
      <p:pic>
        <p:nvPicPr>
          <p:cNvPr id="19" name="그래픽 18" descr="보안 카메라">
            <a:extLst>
              <a:ext uri="{FF2B5EF4-FFF2-40B4-BE49-F238E27FC236}">
                <a16:creationId xmlns:a16="http://schemas.microsoft.com/office/drawing/2014/main" id="{188ED34F-ECB2-47C5-A04B-BC7CBFEB13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3984" y="5386200"/>
            <a:ext cx="914400" cy="914400"/>
          </a:xfrm>
          <a:prstGeom prst="rect">
            <a:avLst/>
          </a:prstGeom>
        </p:spPr>
      </p:pic>
      <p:pic>
        <p:nvPicPr>
          <p:cNvPr id="21" name="그래픽 20" descr="열린 자물쇠">
            <a:extLst>
              <a:ext uri="{FF2B5EF4-FFF2-40B4-BE49-F238E27FC236}">
                <a16:creationId xmlns:a16="http://schemas.microsoft.com/office/drawing/2014/main" id="{2C6F3E85-FA1E-4D42-84E3-A9594D8C9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60521" y="5386200"/>
            <a:ext cx="914400" cy="914400"/>
          </a:xfrm>
          <a:prstGeom prst="rect">
            <a:avLst/>
          </a:prstGeom>
        </p:spPr>
      </p:pic>
      <p:pic>
        <p:nvPicPr>
          <p:cNvPr id="23" name="그래픽 22" descr="무선 라우터">
            <a:extLst>
              <a:ext uri="{FF2B5EF4-FFF2-40B4-BE49-F238E27FC236}">
                <a16:creationId xmlns:a16="http://schemas.microsoft.com/office/drawing/2014/main" id="{A0C18FD4-292C-4B78-9031-0BA1E791F4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55919" y="1819755"/>
            <a:ext cx="1280162" cy="1280162"/>
          </a:xfrm>
          <a:prstGeom prst="rect">
            <a:avLst/>
          </a:prstGeom>
        </p:spPr>
      </p:pic>
      <p:pic>
        <p:nvPicPr>
          <p:cNvPr id="25" name="그래픽 24" descr="스마트폰">
            <a:extLst>
              <a:ext uri="{FF2B5EF4-FFF2-40B4-BE49-F238E27FC236}">
                <a16:creationId xmlns:a16="http://schemas.microsoft.com/office/drawing/2014/main" id="{B74CF932-D51F-440F-96CB-67AFCC131D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07121" y="4282840"/>
            <a:ext cx="914400" cy="914400"/>
          </a:xfrm>
          <a:prstGeom prst="rect">
            <a:avLst/>
          </a:prstGeom>
        </p:spPr>
      </p:pic>
      <p:pic>
        <p:nvPicPr>
          <p:cNvPr id="27" name="그래픽 26" descr="모니터">
            <a:extLst>
              <a:ext uri="{FF2B5EF4-FFF2-40B4-BE49-F238E27FC236}">
                <a16:creationId xmlns:a16="http://schemas.microsoft.com/office/drawing/2014/main" id="{23F91B3A-7205-4956-867B-7DF8993406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85319" y="4302541"/>
            <a:ext cx="914400" cy="914400"/>
          </a:xfrm>
          <a:prstGeom prst="rect">
            <a:avLst/>
          </a:prstGeom>
        </p:spPr>
      </p:pic>
      <p:pic>
        <p:nvPicPr>
          <p:cNvPr id="29" name="그래픽 28" descr="프린터">
            <a:extLst>
              <a:ext uri="{FF2B5EF4-FFF2-40B4-BE49-F238E27FC236}">
                <a16:creationId xmlns:a16="http://schemas.microsoft.com/office/drawing/2014/main" id="{FC886149-3CA2-4D02-9C2E-30D2BB9F53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57320" y="4226463"/>
            <a:ext cx="914400" cy="914400"/>
          </a:xfrm>
          <a:prstGeom prst="rect">
            <a:avLst/>
          </a:prstGeom>
        </p:spPr>
      </p:pic>
      <p:pic>
        <p:nvPicPr>
          <p:cNvPr id="31" name="그래픽 30" descr="스피커">
            <a:extLst>
              <a:ext uri="{FF2B5EF4-FFF2-40B4-BE49-F238E27FC236}">
                <a16:creationId xmlns:a16="http://schemas.microsoft.com/office/drawing/2014/main" id="{CFCA7016-3CCD-425A-82F5-B5D9DD55A6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1322" y="4288849"/>
            <a:ext cx="914400" cy="914400"/>
          </a:xfrm>
          <a:prstGeom prst="rect">
            <a:avLst/>
          </a:prstGeom>
        </p:spPr>
      </p:pic>
      <p:pic>
        <p:nvPicPr>
          <p:cNvPr id="33" name="그래픽 32" descr="리모컨">
            <a:extLst>
              <a:ext uri="{FF2B5EF4-FFF2-40B4-BE49-F238E27FC236}">
                <a16:creationId xmlns:a16="http://schemas.microsoft.com/office/drawing/2014/main" id="{BA13680B-9E83-4F06-8C56-8BDE96ECC3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93242" y="4261400"/>
            <a:ext cx="914400" cy="914400"/>
          </a:xfrm>
          <a:prstGeom prst="rect">
            <a:avLst/>
          </a:prstGeom>
        </p:spPr>
      </p:pic>
      <p:pic>
        <p:nvPicPr>
          <p:cNvPr id="35" name="그래픽 34" descr="자동차">
            <a:extLst>
              <a:ext uri="{FF2B5EF4-FFF2-40B4-BE49-F238E27FC236}">
                <a16:creationId xmlns:a16="http://schemas.microsoft.com/office/drawing/2014/main" id="{9515EA6B-1B52-4E67-B8E5-AEF64C15D5F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732121" y="5404959"/>
            <a:ext cx="914400" cy="914400"/>
          </a:xfrm>
          <a:prstGeom prst="rect">
            <a:avLst/>
          </a:prstGeom>
        </p:spPr>
      </p:pic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E8866213-5E21-4B6E-ABB4-B93456C7EA32}"/>
              </a:ext>
            </a:extLst>
          </p:cNvPr>
          <p:cNvCxnSpPr>
            <a:stCxn id="15" idx="0"/>
          </p:cNvCxnSpPr>
          <p:nvPr/>
        </p:nvCxnSpPr>
        <p:spPr>
          <a:xfrm rot="5400000" flipH="1" flipV="1">
            <a:off x="4960257" y="1117538"/>
            <a:ext cx="1680287" cy="20282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06F0AEE4-653A-4647-919B-A4CDE9266FE4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7841728" y="5140863"/>
            <a:ext cx="2489088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7711BF5D-3B10-48B8-B73A-51975F6D96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88226" y="1700807"/>
            <a:ext cx="2594685" cy="1776096"/>
          </a:xfrm>
          <a:prstGeom prst="curvedConnector3">
            <a:avLst>
              <a:gd name="adj1" fmla="val -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7D7916-17A7-4307-B834-7501AE867D45}"/>
              </a:ext>
            </a:extLst>
          </p:cNvPr>
          <p:cNvSpPr/>
          <p:nvPr/>
        </p:nvSpPr>
        <p:spPr>
          <a:xfrm>
            <a:off x="182880" y="4087139"/>
            <a:ext cx="7559040" cy="2433434"/>
          </a:xfrm>
          <a:prstGeom prst="rect">
            <a:avLst/>
          </a:prstGeom>
          <a:noFill/>
          <a:ln w="76200">
            <a:solidFill>
              <a:srgbClr val="84A4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33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44232 -0.0018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3F62EF-2EBB-4401-9AD6-EDE93ED9E2AC}"/>
              </a:ext>
            </a:extLst>
          </p:cNvPr>
          <p:cNvCxnSpPr>
            <a:cxnSpLocks/>
          </p:cNvCxnSpPr>
          <p:nvPr/>
        </p:nvCxnSpPr>
        <p:spPr>
          <a:xfrm>
            <a:off x="1597025" y="285750"/>
            <a:ext cx="0" cy="633412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9D92B3-B744-4C3D-ADA2-16E3FF03FE13}"/>
              </a:ext>
            </a:extLst>
          </p:cNvPr>
          <p:cNvSpPr/>
          <p:nvPr/>
        </p:nvSpPr>
        <p:spPr>
          <a:xfrm>
            <a:off x="1925320" y="127635"/>
            <a:ext cx="5309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4A4D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“</a:t>
            </a:r>
            <a:endParaRPr lang="ko-KR" altLang="en-US" sz="6600" dirty="0">
              <a:solidFill>
                <a:srgbClr val="84A4D8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88D45F-26CE-4B16-BA02-F747163173F3}"/>
              </a:ext>
            </a:extLst>
          </p:cNvPr>
          <p:cNvSpPr/>
          <p:nvPr/>
        </p:nvSpPr>
        <p:spPr>
          <a:xfrm>
            <a:off x="2444750" y="438785"/>
            <a:ext cx="6096000" cy="5848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AR (Augmented Reality)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84A4D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A25B2-82E1-4D6C-8230-737B71CAD507}"/>
              </a:ext>
            </a:extLst>
          </p:cNvPr>
          <p:cNvSpPr/>
          <p:nvPr/>
        </p:nvSpPr>
        <p:spPr>
          <a:xfrm flipV="1">
            <a:off x="7406528" y="-436704"/>
            <a:ext cx="5309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4A4D8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“</a:t>
            </a:r>
            <a:endParaRPr lang="ko-KR" altLang="en-US" sz="6600" dirty="0">
              <a:solidFill>
                <a:srgbClr val="84A4D8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B57874-1E25-4344-BFDE-31141BB9D2A9}"/>
              </a:ext>
            </a:extLst>
          </p:cNvPr>
          <p:cNvSpPr/>
          <p:nvPr/>
        </p:nvSpPr>
        <p:spPr>
          <a:xfrm>
            <a:off x="5620048" y="443493"/>
            <a:ext cx="6096000" cy="5848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Reality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84A4D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Pokemon GO In REAL LIFE - YouTube - Chrome 2019-08-07 오후 2_32_58">
            <a:hlinkClick r:id="" action="ppaction://media"/>
            <a:extLst>
              <a:ext uri="{FF2B5EF4-FFF2-40B4-BE49-F238E27FC236}">
                <a16:creationId xmlns:a16="http://schemas.microsoft.com/office/drawing/2014/main" id="{6D7FB011-4252-4BD9-BD54-DE768BE88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6105" y="1546781"/>
            <a:ext cx="8653734" cy="48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ver dir="u"/>
      </p:transition>
    </mc:Choice>
    <mc:Fallback xmlns="">
      <p:transition spd="slow"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2.5E-6 0.76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0F491F-62A8-4EDF-ADD0-85883B155ABA}"/>
              </a:ext>
            </a:extLst>
          </p:cNvPr>
          <p:cNvSpPr/>
          <p:nvPr/>
        </p:nvSpPr>
        <p:spPr>
          <a:xfrm>
            <a:off x="0" y="2740"/>
            <a:ext cx="12192000" cy="6855260"/>
          </a:xfrm>
          <a:prstGeom prst="rect">
            <a:avLst/>
          </a:prstGeom>
          <a:solidFill>
            <a:srgbClr val="84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307A0C9-E55C-4985-B676-6A81D4E0A820}"/>
              </a:ext>
            </a:extLst>
          </p:cNvPr>
          <p:cNvSpPr txBox="1">
            <a:spLocks/>
          </p:cNvSpPr>
          <p:nvPr/>
        </p:nvSpPr>
        <p:spPr>
          <a:xfrm>
            <a:off x="360044" y="18255"/>
            <a:ext cx="38004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>
                <a:solidFill>
                  <a:schemeClr val="bg1">
                    <a:lumMod val="9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응용 분야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4820D409-D87F-4FDB-B7B2-7D2FC47F124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F8973B0-8FF8-4BFD-835F-A77AA71E8F17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59">
            <a:extLst>
              <a:ext uri="{FF2B5EF4-FFF2-40B4-BE49-F238E27FC236}">
                <a16:creationId xmlns:a16="http://schemas.microsoft.com/office/drawing/2014/main" id="{261D2BA7-687E-421D-B478-2A4F64C4038F}"/>
              </a:ext>
            </a:extLst>
          </p:cNvPr>
          <p:cNvGrpSpPr/>
          <p:nvPr/>
        </p:nvGrpSpPr>
        <p:grpSpPr>
          <a:xfrm>
            <a:off x="4935855" y="935355"/>
            <a:ext cx="2443480" cy="1913890"/>
            <a:chOff x="4935855" y="935355"/>
            <a:chExt cx="2443480" cy="1913890"/>
          </a:xfrm>
        </p:grpSpPr>
        <p:grpSp>
          <p:nvGrpSpPr>
            <p:cNvPr id="9" name="그룹 19">
              <a:extLst>
                <a:ext uri="{FF2B5EF4-FFF2-40B4-BE49-F238E27FC236}">
                  <a16:creationId xmlns:a16="http://schemas.microsoft.com/office/drawing/2014/main" id="{6B990E7C-E2FA-4CEA-9506-239DD61900F7}"/>
                </a:ext>
              </a:extLst>
            </p:cNvPr>
            <p:cNvGrpSpPr/>
            <p:nvPr/>
          </p:nvGrpSpPr>
          <p:grpSpPr>
            <a:xfrm>
              <a:off x="4935855" y="935355"/>
              <a:ext cx="2443480" cy="1913890"/>
              <a:chOff x="4935855" y="935355"/>
              <a:chExt cx="2443480" cy="191389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90D08B2-8A98-4897-B508-5A0BA8720641}"/>
                  </a:ext>
                </a:extLst>
              </p:cNvPr>
              <p:cNvSpPr/>
              <p:nvPr/>
            </p:nvSpPr>
            <p:spPr>
              <a:xfrm rot="5400000">
                <a:off x="5226050" y="935355"/>
                <a:ext cx="1913890" cy="191389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F31B4E4-8F0B-4B4F-95B4-47279CF36F83}"/>
                  </a:ext>
                </a:extLst>
              </p:cNvPr>
              <p:cNvSpPr/>
              <p:nvPr/>
            </p:nvSpPr>
            <p:spPr>
              <a:xfrm>
                <a:off x="4935855" y="2354580"/>
                <a:ext cx="24434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인공지능</a:t>
                </a:r>
              </a:p>
            </p:txBody>
          </p:sp>
        </p:grpSp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4778900A-225B-48BB-B8E9-15E0CE388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6085" y="1089025"/>
              <a:ext cx="1263015" cy="1263015"/>
            </a:xfrm>
            <a:prstGeom prst="rect">
              <a:avLst/>
            </a:prstGeom>
            <a:noFill/>
          </p:spPr>
        </p:pic>
      </p:grpSp>
      <p:grpSp>
        <p:nvGrpSpPr>
          <p:cNvPr id="13" name="그룹 63">
            <a:extLst>
              <a:ext uri="{FF2B5EF4-FFF2-40B4-BE49-F238E27FC236}">
                <a16:creationId xmlns:a16="http://schemas.microsoft.com/office/drawing/2014/main" id="{EA7039D9-4340-45E7-9358-1C415AE1E642}"/>
              </a:ext>
            </a:extLst>
          </p:cNvPr>
          <p:cNvGrpSpPr/>
          <p:nvPr/>
        </p:nvGrpSpPr>
        <p:grpSpPr>
          <a:xfrm>
            <a:off x="7526655" y="2054860"/>
            <a:ext cx="2536825" cy="1986915"/>
            <a:chOff x="7526655" y="2054860"/>
            <a:chExt cx="2536825" cy="1986915"/>
          </a:xfrm>
        </p:grpSpPr>
        <p:grpSp>
          <p:nvGrpSpPr>
            <p:cNvPr id="14" name="그룹 47">
              <a:extLst>
                <a:ext uri="{FF2B5EF4-FFF2-40B4-BE49-F238E27FC236}">
                  <a16:creationId xmlns:a16="http://schemas.microsoft.com/office/drawing/2014/main" id="{02AF3153-972C-4D94-87F6-FFB634F8E010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9E29198-BF4B-448F-9696-E43B7E22E5D5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921EC72-A0A9-4C49-9D3C-4D6BD4D4E048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컴퓨터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그래픽스</a:t>
                </a:r>
              </a:p>
            </p:txBody>
          </p:sp>
        </p:grpSp>
        <p:pic>
          <p:nvPicPr>
            <p:cNvPr id="15" name="Picture 18">
              <a:extLst>
                <a:ext uri="{FF2B5EF4-FFF2-40B4-BE49-F238E27FC236}">
                  <a16:creationId xmlns:a16="http://schemas.microsoft.com/office/drawing/2014/main" id="{F61EB358-FBBC-4298-A6B8-79547981A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grpSp>
        <p:nvGrpSpPr>
          <p:cNvPr id="18" name="그룹 44">
            <a:extLst>
              <a:ext uri="{FF2B5EF4-FFF2-40B4-BE49-F238E27FC236}">
                <a16:creationId xmlns:a16="http://schemas.microsoft.com/office/drawing/2014/main" id="{9F0B068A-F12A-485B-B71B-CB7416BF3B48}"/>
              </a:ext>
            </a:extLst>
          </p:cNvPr>
          <p:cNvGrpSpPr/>
          <p:nvPr/>
        </p:nvGrpSpPr>
        <p:grpSpPr>
          <a:xfrm>
            <a:off x="3405505" y="4592955"/>
            <a:ext cx="2468880" cy="1933575"/>
            <a:chOff x="3405505" y="4592955"/>
            <a:chExt cx="2468880" cy="193357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7680F79-8E31-45BD-BDDB-386BD65B56D2}"/>
                </a:ext>
              </a:extLst>
            </p:cNvPr>
            <p:cNvSpPr/>
            <p:nvPr/>
          </p:nvSpPr>
          <p:spPr>
            <a:xfrm rot="5400000">
              <a:off x="3681730" y="4592955"/>
              <a:ext cx="1933575" cy="1933575"/>
            </a:xfrm>
            <a:prstGeom prst="ellipse">
              <a:avLst/>
            </a:prstGeom>
            <a:solidFill>
              <a:srgbClr val="2E6C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E7ADE9-D9DF-4CD3-B714-4C03C82CB473}"/>
                </a:ext>
              </a:extLst>
            </p:cNvPr>
            <p:cNvSpPr/>
            <p:nvPr/>
          </p:nvSpPr>
          <p:spPr>
            <a:xfrm>
              <a:off x="3405505" y="6094095"/>
              <a:ext cx="2468880" cy="3384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블록체인</a:t>
              </a:r>
            </a:p>
          </p:txBody>
        </p:sp>
      </p:grpSp>
      <p:grpSp>
        <p:nvGrpSpPr>
          <p:cNvPr id="21" name="그룹 62">
            <a:extLst>
              <a:ext uri="{FF2B5EF4-FFF2-40B4-BE49-F238E27FC236}">
                <a16:creationId xmlns:a16="http://schemas.microsoft.com/office/drawing/2014/main" id="{A730ED9C-31AE-4F92-9F59-5E4177F6EB80}"/>
              </a:ext>
            </a:extLst>
          </p:cNvPr>
          <p:cNvGrpSpPr/>
          <p:nvPr/>
        </p:nvGrpSpPr>
        <p:grpSpPr>
          <a:xfrm>
            <a:off x="6691630" y="4607560"/>
            <a:ext cx="2519680" cy="1973580"/>
            <a:chOff x="6691630" y="4678680"/>
            <a:chExt cx="2519680" cy="1973580"/>
          </a:xfrm>
        </p:grpSpPr>
        <p:grpSp>
          <p:nvGrpSpPr>
            <p:cNvPr id="22" name="그룹 50">
              <a:extLst>
                <a:ext uri="{FF2B5EF4-FFF2-40B4-BE49-F238E27FC236}">
                  <a16:creationId xmlns:a16="http://schemas.microsoft.com/office/drawing/2014/main" id="{ED4D4770-3709-4608-BF81-BB15EB6DB4AD}"/>
                </a:ext>
              </a:extLst>
            </p:cNvPr>
            <p:cNvGrpSpPr/>
            <p:nvPr/>
          </p:nvGrpSpPr>
          <p:grpSpPr>
            <a:xfrm>
              <a:off x="6691630" y="4678680"/>
              <a:ext cx="2519680" cy="1973580"/>
              <a:chOff x="6691630" y="4678680"/>
              <a:chExt cx="2519680" cy="1973580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B9EF502-18C6-4A2C-A6C7-ADC88A3B68E0}"/>
                  </a:ext>
                </a:extLst>
              </p:cNvPr>
              <p:cNvSpPr/>
              <p:nvPr/>
            </p:nvSpPr>
            <p:spPr>
              <a:xfrm rot="5400000">
                <a:off x="6949440" y="4678680"/>
                <a:ext cx="1973580" cy="197358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AC44B2B-E154-4751-9299-62721485B0D0}"/>
                  </a:ext>
                </a:extLst>
              </p:cNvPr>
              <p:cNvSpPr/>
              <p:nvPr/>
            </p:nvSpPr>
            <p:spPr>
              <a:xfrm>
                <a:off x="6691630" y="6113780"/>
                <a:ext cx="25196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데이터베이스</a:t>
                </a:r>
              </a:p>
            </p:txBody>
          </p:sp>
        </p:grpSp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BD73760A-E882-4774-AC23-97B23D98D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91400" y="4964430"/>
              <a:ext cx="1115060" cy="1115060"/>
            </a:xfrm>
            <a:prstGeom prst="rect">
              <a:avLst/>
            </a:prstGeom>
            <a:noFill/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6BBCD7-8DC1-4866-B97B-F9B90FD69AB1}"/>
              </a:ext>
            </a:extLst>
          </p:cNvPr>
          <p:cNvGrpSpPr/>
          <p:nvPr/>
        </p:nvGrpSpPr>
        <p:grpSpPr>
          <a:xfrm>
            <a:off x="2473960" y="2108200"/>
            <a:ext cx="2468880" cy="1933575"/>
            <a:chOff x="2473960" y="2108200"/>
            <a:chExt cx="2468880" cy="1933575"/>
          </a:xfrm>
        </p:grpSpPr>
        <p:grpSp>
          <p:nvGrpSpPr>
            <p:cNvPr id="27" name="그룹 44">
              <a:extLst>
                <a:ext uri="{FF2B5EF4-FFF2-40B4-BE49-F238E27FC236}">
                  <a16:creationId xmlns:a16="http://schemas.microsoft.com/office/drawing/2014/main" id="{A0ECE475-9764-4DDE-BE0E-C17FCEA52261}"/>
                </a:ext>
              </a:extLst>
            </p:cNvPr>
            <p:cNvGrpSpPr/>
            <p:nvPr/>
          </p:nvGrpSpPr>
          <p:grpSpPr>
            <a:xfrm>
              <a:off x="2473960" y="2108200"/>
              <a:ext cx="2468880" cy="1933575"/>
              <a:chOff x="3405505" y="4592955"/>
              <a:chExt cx="2468880" cy="193357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F50E44A-2C1B-4F2D-A5D2-96070321D8BD}"/>
                  </a:ext>
                </a:extLst>
              </p:cNvPr>
              <p:cNvSpPr/>
              <p:nvPr/>
            </p:nvSpPr>
            <p:spPr>
              <a:xfrm rot="5400000">
                <a:off x="3681730" y="4592955"/>
                <a:ext cx="1933575" cy="193357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1D10C2-04C3-4D5E-93F1-CF95FA53AEA3}"/>
                  </a:ext>
                </a:extLst>
              </p:cNvPr>
              <p:cNvSpPr/>
              <p:nvPr/>
            </p:nvSpPr>
            <p:spPr>
              <a:xfrm>
                <a:off x="3405505" y="6094095"/>
                <a:ext cx="24688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IOT</a:t>
                </a:r>
                <a:endPara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F31818-63D7-40DD-9456-8700F7999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6574" y="2275859"/>
              <a:ext cx="1024100" cy="1272668"/>
            </a:xfrm>
            <a:prstGeom prst="rect">
              <a:avLst/>
            </a:prstGeom>
          </p:spPr>
        </p:pic>
      </p:grpSp>
      <p:pic>
        <p:nvPicPr>
          <p:cNvPr id="31" name="그림 30" descr="벡터그래픽이(가) 표시된 사진&#10;&#10;자동 생성된 설명">
            <a:extLst>
              <a:ext uri="{FF2B5EF4-FFF2-40B4-BE49-F238E27FC236}">
                <a16:creationId xmlns:a16="http://schemas.microsoft.com/office/drawing/2014/main" id="{B7085410-800C-41ED-A46F-D02CE4D3F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99" y="4828763"/>
            <a:ext cx="1219048" cy="121904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D1C2FEA-27F7-42C7-9A3E-1FDF0B973F3B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182995" y="2849245"/>
            <a:ext cx="989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CD7C95-F12C-412B-8F26-5F85857DF789}"/>
              </a:ext>
            </a:extLst>
          </p:cNvPr>
          <p:cNvCxnSpPr>
            <a:cxnSpLocks/>
          </p:cNvCxnSpPr>
          <p:nvPr/>
        </p:nvCxnSpPr>
        <p:spPr>
          <a:xfrm flipH="1">
            <a:off x="6182995" y="3248660"/>
            <a:ext cx="1610360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009929F-ABF6-4C4F-9BA2-FF132D6E3484}"/>
              </a:ext>
            </a:extLst>
          </p:cNvPr>
          <p:cNvCxnSpPr>
            <a:cxnSpLocks/>
          </p:cNvCxnSpPr>
          <p:nvPr/>
        </p:nvCxnSpPr>
        <p:spPr>
          <a:xfrm>
            <a:off x="4683760" y="3248660"/>
            <a:ext cx="1499235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6E636A-52CB-445E-AC50-BE56091BD7B2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5332139" y="3763645"/>
            <a:ext cx="850856" cy="1112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957C6B4-B0BE-44B8-AE2B-1110AFB99A70}"/>
              </a:ext>
            </a:extLst>
          </p:cNvPr>
          <p:cNvCxnSpPr>
            <a:cxnSpLocks/>
          </p:cNvCxnSpPr>
          <p:nvPr/>
        </p:nvCxnSpPr>
        <p:spPr>
          <a:xfrm flipH="1" flipV="1">
            <a:off x="6182996" y="3763646"/>
            <a:ext cx="956944" cy="129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01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16094 -0.2486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63">
            <a:extLst>
              <a:ext uri="{FF2B5EF4-FFF2-40B4-BE49-F238E27FC236}">
                <a16:creationId xmlns:a16="http://schemas.microsoft.com/office/drawing/2014/main" id="{82D4B1A1-59EC-4476-8D77-0CA4696C9AB0}"/>
              </a:ext>
            </a:extLst>
          </p:cNvPr>
          <p:cNvGrpSpPr/>
          <p:nvPr/>
        </p:nvGrpSpPr>
        <p:grpSpPr>
          <a:xfrm>
            <a:off x="9475470" y="347345"/>
            <a:ext cx="2536825" cy="1986915"/>
            <a:chOff x="7526655" y="2054860"/>
            <a:chExt cx="2536825" cy="1986915"/>
          </a:xfrm>
        </p:grpSpPr>
        <p:grpSp>
          <p:nvGrpSpPr>
            <p:cNvPr id="42" name="그룹 47">
              <a:extLst>
                <a:ext uri="{FF2B5EF4-FFF2-40B4-BE49-F238E27FC236}">
                  <a16:creationId xmlns:a16="http://schemas.microsoft.com/office/drawing/2014/main" id="{C0553FEA-49BF-4814-AE9A-E7B93C633F33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25980CD0-A155-4303-87CB-1A8AA163ADA5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3A3C891-9977-40B7-AB49-888941880D15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컴퓨터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그래픽스</a:t>
                </a:r>
              </a:p>
            </p:txBody>
          </p:sp>
        </p:grpSp>
        <p:pic>
          <p:nvPicPr>
            <p:cNvPr id="43" name="Picture 18">
              <a:extLst>
                <a:ext uri="{FF2B5EF4-FFF2-40B4-BE49-F238E27FC236}">
                  <a16:creationId xmlns:a16="http://schemas.microsoft.com/office/drawing/2014/main" id="{79F35383-7FE4-4A8C-88CF-BBEE19B8F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AB018C3-1B1B-407E-B824-6D885F6F9B1C}"/>
              </a:ext>
            </a:extLst>
          </p:cNvPr>
          <p:cNvSpPr txBox="1"/>
          <p:nvPr/>
        </p:nvSpPr>
        <p:spPr>
          <a:xfrm>
            <a:off x="4165600" y="3136612"/>
            <a:ext cx="4492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omputer 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raphics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EDBE54-5016-4A77-AA21-D525A344767A}"/>
              </a:ext>
            </a:extLst>
          </p:cNvPr>
          <p:cNvSpPr txBox="1"/>
          <p:nvPr/>
        </p:nvSpPr>
        <p:spPr>
          <a:xfrm>
            <a:off x="6456536" y="3136612"/>
            <a:ext cx="28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G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BBA6A9-B3E9-4496-82C5-DEF8F2E982EE}"/>
              </a:ext>
            </a:extLst>
          </p:cNvPr>
          <p:cNvSpPr txBox="1"/>
          <p:nvPr/>
        </p:nvSpPr>
        <p:spPr>
          <a:xfrm>
            <a:off x="4165600" y="3136612"/>
            <a:ext cx="449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C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9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0681 -0.009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4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08646 -0.009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7" grpId="0"/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63">
            <a:extLst>
              <a:ext uri="{FF2B5EF4-FFF2-40B4-BE49-F238E27FC236}">
                <a16:creationId xmlns:a16="http://schemas.microsoft.com/office/drawing/2014/main" id="{82D4B1A1-59EC-4476-8D77-0CA4696C9AB0}"/>
              </a:ext>
            </a:extLst>
          </p:cNvPr>
          <p:cNvGrpSpPr/>
          <p:nvPr/>
        </p:nvGrpSpPr>
        <p:grpSpPr>
          <a:xfrm>
            <a:off x="9475470" y="347345"/>
            <a:ext cx="2536825" cy="1986915"/>
            <a:chOff x="7526655" y="2054860"/>
            <a:chExt cx="2536825" cy="1986915"/>
          </a:xfrm>
        </p:grpSpPr>
        <p:grpSp>
          <p:nvGrpSpPr>
            <p:cNvPr id="42" name="그룹 47">
              <a:extLst>
                <a:ext uri="{FF2B5EF4-FFF2-40B4-BE49-F238E27FC236}">
                  <a16:creationId xmlns:a16="http://schemas.microsoft.com/office/drawing/2014/main" id="{C0553FEA-49BF-4814-AE9A-E7B93C633F33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25980CD0-A155-4303-87CB-1A8AA163ADA5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3A3C891-9977-40B7-AB49-888941880D15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컴퓨터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그래픽스</a:t>
                </a:r>
              </a:p>
            </p:txBody>
          </p:sp>
        </p:grpSp>
        <p:pic>
          <p:nvPicPr>
            <p:cNvPr id="43" name="Picture 18">
              <a:extLst>
                <a:ext uri="{FF2B5EF4-FFF2-40B4-BE49-F238E27FC236}">
                  <a16:creationId xmlns:a16="http://schemas.microsoft.com/office/drawing/2014/main" id="{79F35383-7FE4-4A8C-88CF-BBEE19B8F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8D9B94-157C-4E0B-A368-CF5522A6A53D}"/>
              </a:ext>
            </a:extLst>
          </p:cNvPr>
          <p:cNvSpPr txBox="1"/>
          <p:nvPr/>
        </p:nvSpPr>
        <p:spPr>
          <a:xfrm>
            <a:off x="4348480" y="2459504"/>
            <a:ext cx="29995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영상조작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처리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2d, 3d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A63D8-3885-41A8-923A-814C1EC226F1}"/>
              </a:ext>
            </a:extLst>
          </p:cNvPr>
          <p:cNvSpPr txBox="1"/>
          <p:nvPr/>
        </p:nvSpPr>
        <p:spPr>
          <a:xfrm>
            <a:off x="5888889" y="3660130"/>
            <a:ext cx="745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3d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0731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63">
            <a:extLst>
              <a:ext uri="{FF2B5EF4-FFF2-40B4-BE49-F238E27FC236}">
                <a16:creationId xmlns:a16="http://schemas.microsoft.com/office/drawing/2014/main" id="{82D4B1A1-59EC-4476-8D77-0CA4696C9AB0}"/>
              </a:ext>
            </a:extLst>
          </p:cNvPr>
          <p:cNvGrpSpPr/>
          <p:nvPr/>
        </p:nvGrpSpPr>
        <p:grpSpPr>
          <a:xfrm>
            <a:off x="9475470" y="347345"/>
            <a:ext cx="2536825" cy="1986915"/>
            <a:chOff x="7526655" y="2054860"/>
            <a:chExt cx="2536825" cy="1986915"/>
          </a:xfrm>
        </p:grpSpPr>
        <p:grpSp>
          <p:nvGrpSpPr>
            <p:cNvPr id="42" name="그룹 47">
              <a:extLst>
                <a:ext uri="{FF2B5EF4-FFF2-40B4-BE49-F238E27FC236}">
                  <a16:creationId xmlns:a16="http://schemas.microsoft.com/office/drawing/2014/main" id="{C0553FEA-49BF-4814-AE9A-E7B93C633F33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25980CD0-A155-4303-87CB-1A8AA163ADA5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3A3C891-9977-40B7-AB49-888941880D15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컴퓨터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그래픽스</a:t>
                </a:r>
              </a:p>
            </p:txBody>
          </p:sp>
        </p:grpSp>
        <p:pic>
          <p:nvPicPr>
            <p:cNvPr id="43" name="Picture 18">
              <a:extLst>
                <a:ext uri="{FF2B5EF4-FFF2-40B4-BE49-F238E27FC236}">
                  <a16:creationId xmlns:a16="http://schemas.microsoft.com/office/drawing/2014/main" id="{79F35383-7FE4-4A8C-88CF-BBEE19B8F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A8D9B94-157C-4E0B-A368-CF5522A6A53D}"/>
              </a:ext>
            </a:extLst>
          </p:cNvPr>
          <p:cNvSpPr txBox="1"/>
          <p:nvPr/>
        </p:nvSpPr>
        <p:spPr>
          <a:xfrm>
            <a:off x="4348480" y="2459504"/>
            <a:ext cx="29995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영상조작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,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처리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2d,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</a:rPr>
              <a:t>3d</a:t>
            </a:r>
            <a:endParaRPr lang="ko-KR" altLang="en-US" sz="4000" dirty="0">
              <a:solidFill>
                <a:schemeClr val="accent2">
                  <a:lumMod val="75000"/>
                </a:schemeClr>
              </a:solidFill>
              <a:latin typeface="넥슨 풋볼고딕 B" panose="020B0803000000000000" pitchFamily="34" charset="-127"/>
              <a:ea typeface="넥슨 풋볼고딕 B" panose="020B0803000000000000" pitchFamily="34" charset="-127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08D0532A-5600-4398-B15F-E8ED4126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3430" y="3258671"/>
            <a:ext cx="3039110" cy="2279650"/>
          </a:xfrm>
          <a:prstGeom prst="rect">
            <a:avLst/>
          </a:prstGeom>
          <a:noFill/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86483A4F-9F13-4AD6-895B-0CB4B0EF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r="15051" b="8827"/>
          <a:stretch>
            <a:fillRect/>
          </a:stretch>
        </p:blipFill>
        <p:spPr bwMode="auto">
          <a:xfrm>
            <a:off x="5848249" y="2953236"/>
            <a:ext cx="4714875" cy="2890520"/>
          </a:xfrm>
          <a:prstGeom prst="rect">
            <a:avLst/>
          </a:prstGeom>
          <a:noFill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F62998A-2439-4DE3-B7C3-34232C7637DC}"/>
              </a:ext>
            </a:extLst>
          </p:cNvPr>
          <p:cNvGrpSpPr/>
          <p:nvPr/>
        </p:nvGrpSpPr>
        <p:grpSpPr>
          <a:xfrm>
            <a:off x="4414520" y="1079738"/>
            <a:ext cx="2882133" cy="1622822"/>
            <a:chOff x="4414520" y="1079738"/>
            <a:chExt cx="2882133" cy="16228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AA58DA2-D741-4A78-9439-AAB9F263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520" y="1079738"/>
              <a:ext cx="2882133" cy="162282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590B8A-FAF1-40E4-982D-0F97C2B566A2}"/>
                </a:ext>
              </a:extLst>
            </p:cNvPr>
            <p:cNvSpPr/>
            <p:nvPr/>
          </p:nvSpPr>
          <p:spPr>
            <a:xfrm>
              <a:off x="6289040" y="1655445"/>
              <a:ext cx="62865" cy="590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982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32383 -0.289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8" y="-1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63">
            <a:extLst>
              <a:ext uri="{FF2B5EF4-FFF2-40B4-BE49-F238E27FC236}">
                <a16:creationId xmlns:a16="http://schemas.microsoft.com/office/drawing/2014/main" id="{82D4B1A1-59EC-4476-8D77-0CA4696C9AB0}"/>
              </a:ext>
            </a:extLst>
          </p:cNvPr>
          <p:cNvGrpSpPr/>
          <p:nvPr/>
        </p:nvGrpSpPr>
        <p:grpSpPr>
          <a:xfrm>
            <a:off x="9475470" y="347345"/>
            <a:ext cx="2536825" cy="1986915"/>
            <a:chOff x="7526655" y="2054860"/>
            <a:chExt cx="2536825" cy="1986915"/>
          </a:xfrm>
        </p:grpSpPr>
        <p:grpSp>
          <p:nvGrpSpPr>
            <p:cNvPr id="42" name="그룹 47">
              <a:extLst>
                <a:ext uri="{FF2B5EF4-FFF2-40B4-BE49-F238E27FC236}">
                  <a16:creationId xmlns:a16="http://schemas.microsoft.com/office/drawing/2014/main" id="{C0553FEA-49BF-4814-AE9A-E7B93C633F33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25980CD0-A155-4303-87CB-1A8AA163ADA5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3A3C891-9977-40B7-AB49-888941880D15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컴퓨터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그래픽스</a:t>
                </a:r>
              </a:p>
            </p:txBody>
          </p:sp>
        </p:grpSp>
        <p:pic>
          <p:nvPicPr>
            <p:cNvPr id="43" name="Picture 18">
              <a:extLst>
                <a:ext uri="{FF2B5EF4-FFF2-40B4-BE49-F238E27FC236}">
                  <a16:creationId xmlns:a16="http://schemas.microsoft.com/office/drawing/2014/main" id="{79F35383-7FE4-4A8C-88CF-BBEE19B8F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pic>
        <p:nvPicPr>
          <p:cNvPr id="3" name="온라인 미디어 2" title="Project Sol: A Real-Time Ray-Tracing Cinematic Scene Powered by NVIDIA RTX">
            <a:hlinkClick r:id="" action="ppaction://media"/>
            <a:extLst>
              <a:ext uri="{FF2B5EF4-FFF2-40B4-BE49-F238E27FC236}">
                <a16:creationId xmlns:a16="http://schemas.microsoft.com/office/drawing/2014/main" id="{5B1F8499-8E32-4B2A-B2F3-5CCCAE5413C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8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63">
            <a:extLst>
              <a:ext uri="{FF2B5EF4-FFF2-40B4-BE49-F238E27FC236}">
                <a16:creationId xmlns:a16="http://schemas.microsoft.com/office/drawing/2014/main" id="{82D4B1A1-59EC-4476-8D77-0CA4696C9AB0}"/>
              </a:ext>
            </a:extLst>
          </p:cNvPr>
          <p:cNvGrpSpPr/>
          <p:nvPr/>
        </p:nvGrpSpPr>
        <p:grpSpPr>
          <a:xfrm>
            <a:off x="9475470" y="347345"/>
            <a:ext cx="2536825" cy="1986915"/>
            <a:chOff x="7526655" y="2054860"/>
            <a:chExt cx="2536825" cy="1986915"/>
          </a:xfrm>
        </p:grpSpPr>
        <p:grpSp>
          <p:nvGrpSpPr>
            <p:cNvPr id="42" name="그룹 47">
              <a:extLst>
                <a:ext uri="{FF2B5EF4-FFF2-40B4-BE49-F238E27FC236}">
                  <a16:creationId xmlns:a16="http://schemas.microsoft.com/office/drawing/2014/main" id="{C0553FEA-49BF-4814-AE9A-E7B93C633F33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25980CD0-A155-4303-87CB-1A8AA163ADA5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3A3C891-9977-40B7-AB49-888941880D15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컴퓨터</a:t>
                </a:r>
                <a:endPara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Bold" pitchFamily="50" charset="-127"/>
                    <a:ea typeface="나눔스퀘어 Bold" pitchFamily="50" charset="-127"/>
                  </a:rPr>
                  <a:t>그래픽스</a:t>
                </a:r>
              </a:p>
            </p:txBody>
          </p:sp>
        </p:grpSp>
        <p:pic>
          <p:nvPicPr>
            <p:cNvPr id="43" name="Picture 18">
              <a:extLst>
                <a:ext uri="{FF2B5EF4-FFF2-40B4-BE49-F238E27FC236}">
                  <a16:creationId xmlns:a16="http://schemas.microsoft.com/office/drawing/2014/main" id="{79F35383-7FE4-4A8C-88CF-BBEE19B8F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67C7270-1EC0-451F-A043-0C094824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94987" cy="50596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840D11-5001-43F2-86AE-E816D281F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994987" cy="5059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DC8409-0169-4595-B572-24B26332C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994987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FE258-BACF-405E-951B-F8D122A6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18255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응용 분야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A58AA3-CF9F-4DD8-AC22-342ADF17FC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D16948-F69A-432E-933E-39B13F37EBC2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59">
            <a:extLst>
              <a:ext uri="{FF2B5EF4-FFF2-40B4-BE49-F238E27FC236}">
                <a16:creationId xmlns:a16="http://schemas.microsoft.com/office/drawing/2014/main" id="{8578A95B-CE7A-4B90-89FC-0077276E6331}"/>
              </a:ext>
            </a:extLst>
          </p:cNvPr>
          <p:cNvGrpSpPr/>
          <p:nvPr/>
        </p:nvGrpSpPr>
        <p:grpSpPr>
          <a:xfrm>
            <a:off x="4935855" y="935355"/>
            <a:ext cx="2443480" cy="1913890"/>
            <a:chOff x="4935855" y="935355"/>
            <a:chExt cx="2443480" cy="1913890"/>
          </a:xfrm>
        </p:grpSpPr>
        <p:grpSp>
          <p:nvGrpSpPr>
            <p:cNvPr id="18" name="그룹 19">
              <a:extLst>
                <a:ext uri="{FF2B5EF4-FFF2-40B4-BE49-F238E27FC236}">
                  <a16:creationId xmlns:a16="http://schemas.microsoft.com/office/drawing/2014/main" id="{E46BE40B-335E-49CA-B6F5-AB79C19BEE0D}"/>
                </a:ext>
              </a:extLst>
            </p:cNvPr>
            <p:cNvGrpSpPr/>
            <p:nvPr/>
          </p:nvGrpSpPr>
          <p:grpSpPr>
            <a:xfrm>
              <a:off x="4935855" y="935355"/>
              <a:ext cx="2443480" cy="1913890"/>
              <a:chOff x="4935855" y="935355"/>
              <a:chExt cx="2443480" cy="191389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FCA7EFE-8FCE-4732-B0E8-B71CB2DDFE95}"/>
                  </a:ext>
                </a:extLst>
              </p:cNvPr>
              <p:cNvSpPr/>
              <p:nvPr/>
            </p:nvSpPr>
            <p:spPr>
              <a:xfrm rot="5400000">
                <a:off x="5226050" y="935355"/>
                <a:ext cx="1913890" cy="191389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8805241-33BC-4E30-B37C-7C378912E5FB}"/>
                  </a:ext>
                </a:extLst>
              </p:cNvPr>
              <p:cNvSpPr/>
              <p:nvPr/>
            </p:nvSpPr>
            <p:spPr>
              <a:xfrm>
                <a:off x="4935855" y="2354580"/>
                <a:ext cx="24434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인공지능</a:t>
                </a:r>
              </a:p>
            </p:txBody>
          </p:sp>
        </p:grpSp>
        <p:pic>
          <p:nvPicPr>
            <p:cNvPr id="19" name="Picture 16">
              <a:extLst>
                <a:ext uri="{FF2B5EF4-FFF2-40B4-BE49-F238E27FC236}">
                  <a16:creationId xmlns:a16="http://schemas.microsoft.com/office/drawing/2014/main" id="{AF7A89D4-90BB-4DDB-B0E5-EAA32DDDE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6085" y="1089025"/>
              <a:ext cx="1263015" cy="1263015"/>
            </a:xfrm>
            <a:prstGeom prst="rect">
              <a:avLst/>
            </a:prstGeom>
            <a:noFill/>
          </p:spPr>
        </p:pic>
      </p:grpSp>
      <p:grpSp>
        <p:nvGrpSpPr>
          <p:cNvPr id="22" name="그룹 63">
            <a:extLst>
              <a:ext uri="{FF2B5EF4-FFF2-40B4-BE49-F238E27FC236}">
                <a16:creationId xmlns:a16="http://schemas.microsoft.com/office/drawing/2014/main" id="{9B2C438C-0712-4E8F-B6E2-B0F58FEF91BF}"/>
              </a:ext>
            </a:extLst>
          </p:cNvPr>
          <p:cNvGrpSpPr/>
          <p:nvPr/>
        </p:nvGrpSpPr>
        <p:grpSpPr>
          <a:xfrm>
            <a:off x="7526655" y="2054860"/>
            <a:ext cx="2536825" cy="1986915"/>
            <a:chOff x="7526655" y="2054860"/>
            <a:chExt cx="2536825" cy="1986915"/>
          </a:xfrm>
        </p:grpSpPr>
        <p:grpSp>
          <p:nvGrpSpPr>
            <p:cNvPr id="23" name="그룹 47">
              <a:extLst>
                <a:ext uri="{FF2B5EF4-FFF2-40B4-BE49-F238E27FC236}">
                  <a16:creationId xmlns:a16="http://schemas.microsoft.com/office/drawing/2014/main" id="{005F0F6B-BA16-4AF5-8356-6561C9D6CC1C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C8A48DC-17C3-4C7F-A1D6-793704027C23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8DD658A-E2EB-44F8-B737-6A860208C9AB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컴퓨터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그래픽스</a:t>
                </a:r>
              </a:p>
            </p:txBody>
          </p:sp>
        </p:grpSp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85FDDC46-7146-43C9-806E-4E127C575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grpSp>
        <p:nvGrpSpPr>
          <p:cNvPr id="32" name="그룹 62">
            <a:extLst>
              <a:ext uri="{FF2B5EF4-FFF2-40B4-BE49-F238E27FC236}">
                <a16:creationId xmlns:a16="http://schemas.microsoft.com/office/drawing/2014/main" id="{4138FDA6-CF81-4C0C-8D1D-7ABE6C344525}"/>
              </a:ext>
            </a:extLst>
          </p:cNvPr>
          <p:cNvGrpSpPr/>
          <p:nvPr/>
        </p:nvGrpSpPr>
        <p:grpSpPr>
          <a:xfrm>
            <a:off x="6691630" y="4607560"/>
            <a:ext cx="2519680" cy="1973580"/>
            <a:chOff x="6691630" y="4678680"/>
            <a:chExt cx="2519680" cy="1973580"/>
          </a:xfrm>
        </p:grpSpPr>
        <p:grpSp>
          <p:nvGrpSpPr>
            <p:cNvPr id="33" name="그룹 50">
              <a:extLst>
                <a:ext uri="{FF2B5EF4-FFF2-40B4-BE49-F238E27FC236}">
                  <a16:creationId xmlns:a16="http://schemas.microsoft.com/office/drawing/2014/main" id="{03BD5CA6-AC3D-447A-99BE-4227C5DBBAD6}"/>
                </a:ext>
              </a:extLst>
            </p:cNvPr>
            <p:cNvGrpSpPr/>
            <p:nvPr/>
          </p:nvGrpSpPr>
          <p:grpSpPr>
            <a:xfrm>
              <a:off x="6691630" y="4678680"/>
              <a:ext cx="2519680" cy="1973580"/>
              <a:chOff x="6691630" y="4678680"/>
              <a:chExt cx="2519680" cy="197358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7E4578C-096F-4199-8E9C-DBEC8B71F3AF}"/>
                  </a:ext>
                </a:extLst>
              </p:cNvPr>
              <p:cNvSpPr/>
              <p:nvPr/>
            </p:nvSpPr>
            <p:spPr>
              <a:xfrm rot="5400000">
                <a:off x="6949440" y="4678680"/>
                <a:ext cx="1973580" cy="197358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BA6B173-0A8A-4E21-B6FE-3C8B9E56A59D}"/>
                  </a:ext>
                </a:extLst>
              </p:cNvPr>
              <p:cNvSpPr/>
              <p:nvPr/>
            </p:nvSpPr>
            <p:spPr>
              <a:xfrm>
                <a:off x="6691630" y="6113780"/>
                <a:ext cx="25196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데이터베이스</a:t>
                </a:r>
              </a:p>
            </p:txBody>
          </p:sp>
        </p:grpSp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0F1C6EE1-9E3C-488A-ABAC-1155CE563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91400" y="4964430"/>
              <a:ext cx="1115060" cy="1115060"/>
            </a:xfrm>
            <a:prstGeom prst="rect">
              <a:avLst/>
            </a:prstGeom>
            <a:noFill/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E64260-648B-4F00-B3C6-62FC50891D64}"/>
              </a:ext>
            </a:extLst>
          </p:cNvPr>
          <p:cNvGrpSpPr/>
          <p:nvPr/>
        </p:nvGrpSpPr>
        <p:grpSpPr>
          <a:xfrm>
            <a:off x="2473960" y="2108200"/>
            <a:ext cx="2468880" cy="1933575"/>
            <a:chOff x="2473960" y="2108200"/>
            <a:chExt cx="2468880" cy="1933575"/>
          </a:xfrm>
        </p:grpSpPr>
        <p:grpSp>
          <p:nvGrpSpPr>
            <p:cNvPr id="38" name="그룹 44">
              <a:extLst>
                <a:ext uri="{FF2B5EF4-FFF2-40B4-BE49-F238E27FC236}">
                  <a16:creationId xmlns:a16="http://schemas.microsoft.com/office/drawing/2014/main" id="{E644084A-3E19-4FA2-95D0-C23E18786A06}"/>
                </a:ext>
              </a:extLst>
            </p:cNvPr>
            <p:cNvGrpSpPr/>
            <p:nvPr/>
          </p:nvGrpSpPr>
          <p:grpSpPr>
            <a:xfrm>
              <a:off x="2473960" y="2108200"/>
              <a:ext cx="2468880" cy="1933575"/>
              <a:chOff x="3405505" y="4592955"/>
              <a:chExt cx="2468880" cy="1933575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63250E7-DDAC-4C04-9771-04E3785CDDBA}"/>
                  </a:ext>
                </a:extLst>
              </p:cNvPr>
              <p:cNvSpPr/>
              <p:nvPr/>
            </p:nvSpPr>
            <p:spPr>
              <a:xfrm rot="5400000">
                <a:off x="3681730" y="4592955"/>
                <a:ext cx="1933575" cy="193357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DA7BFBA-5F97-4026-98B6-BD6BD576B721}"/>
                  </a:ext>
                </a:extLst>
              </p:cNvPr>
              <p:cNvSpPr/>
              <p:nvPr/>
            </p:nvSpPr>
            <p:spPr>
              <a:xfrm>
                <a:off x="3405505" y="6094095"/>
                <a:ext cx="24688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IOT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83CD90C-7D6A-4E55-B178-31CAAB187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6574" y="2275859"/>
              <a:ext cx="1024100" cy="127266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D5088B-E4BF-4E35-A725-30F29D7D53E1}"/>
              </a:ext>
            </a:extLst>
          </p:cNvPr>
          <p:cNvGrpSpPr/>
          <p:nvPr/>
        </p:nvGrpSpPr>
        <p:grpSpPr>
          <a:xfrm>
            <a:off x="3405505" y="4592955"/>
            <a:ext cx="2468880" cy="1933575"/>
            <a:chOff x="3405505" y="4592955"/>
            <a:chExt cx="2468880" cy="1933575"/>
          </a:xfrm>
        </p:grpSpPr>
        <p:grpSp>
          <p:nvGrpSpPr>
            <p:cNvPr id="28" name="그룹 44">
              <a:extLst>
                <a:ext uri="{FF2B5EF4-FFF2-40B4-BE49-F238E27FC236}">
                  <a16:creationId xmlns:a16="http://schemas.microsoft.com/office/drawing/2014/main" id="{3FD0398C-061E-4293-B625-AE488C91278A}"/>
                </a:ext>
              </a:extLst>
            </p:cNvPr>
            <p:cNvGrpSpPr/>
            <p:nvPr/>
          </p:nvGrpSpPr>
          <p:grpSpPr>
            <a:xfrm>
              <a:off x="3405505" y="4592955"/>
              <a:ext cx="2468880" cy="1933575"/>
              <a:chOff x="3405505" y="4592955"/>
              <a:chExt cx="2468880" cy="1933575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CB0EB72-7FB1-4717-8D20-428EBE9278FF}"/>
                  </a:ext>
                </a:extLst>
              </p:cNvPr>
              <p:cNvSpPr/>
              <p:nvPr/>
            </p:nvSpPr>
            <p:spPr>
              <a:xfrm rot="5400000">
                <a:off x="3681730" y="4592955"/>
                <a:ext cx="1933575" cy="193357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4177129-DC67-4A52-B618-A9A5BAD17590}"/>
                  </a:ext>
                </a:extLst>
              </p:cNvPr>
              <p:cNvSpPr/>
              <p:nvPr/>
            </p:nvSpPr>
            <p:spPr>
              <a:xfrm>
                <a:off x="3405505" y="6094095"/>
                <a:ext cx="24688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블록체인</a:t>
                </a:r>
              </a:p>
            </p:txBody>
          </p:sp>
        </p:grpSp>
        <p:pic>
          <p:nvPicPr>
            <p:cNvPr id="45" name="그림 4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BE3D054-4645-4374-B786-45EE022F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299" y="4828763"/>
              <a:ext cx="1219048" cy="1219048"/>
            </a:xfrm>
            <a:prstGeom prst="rect">
              <a:avLst/>
            </a:prstGeom>
          </p:spPr>
        </p:pic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7DED53-F733-4A47-B980-CC2CEC25C2A0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6182995" y="2849245"/>
            <a:ext cx="989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2256B5-7DCD-4122-96AE-C6072AC00711}"/>
              </a:ext>
            </a:extLst>
          </p:cNvPr>
          <p:cNvCxnSpPr>
            <a:cxnSpLocks/>
          </p:cNvCxnSpPr>
          <p:nvPr/>
        </p:nvCxnSpPr>
        <p:spPr>
          <a:xfrm flipH="1">
            <a:off x="6182995" y="3248660"/>
            <a:ext cx="1610360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DC54AC-40FE-4D07-BCA7-061EDD3E5383}"/>
              </a:ext>
            </a:extLst>
          </p:cNvPr>
          <p:cNvCxnSpPr>
            <a:cxnSpLocks/>
          </p:cNvCxnSpPr>
          <p:nvPr/>
        </p:nvCxnSpPr>
        <p:spPr>
          <a:xfrm>
            <a:off x="4683760" y="3248660"/>
            <a:ext cx="1499235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010AC7-7FA8-486C-BCFA-46F0A7BB4313}"/>
              </a:ext>
            </a:extLst>
          </p:cNvPr>
          <p:cNvCxnSpPr>
            <a:cxnSpLocks/>
            <a:stCxn id="30" idx="1"/>
          </p:cNvCxnSpPr>
          <p:nvPr/>
        </p:nvCxnSpPr>
        <p:spPr>
          <a:xfrm flipV="1">
            <a:off x="5332139" y="3763645"/>
            <a:ext cx="850856" cy="1112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DCCFC24-8B92-47C4-95B3-A52676536C8C}"/>
              </a:ext>
            </a:extLst>
          </p:cNvPr>
          <p:cNvCxnSpPr>
            <a:cxnSpLocks/>
          </p:cNvCxnSpPr>
          <p:nvPr/>
        </p:nvCxnSpPr>
        <p:spPr>
          <a:xfrm flipH="1" flipV="1">
            <a:off x="6182996" y="3763646"/>
            <a:ext cx="956944" cy="129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55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1.85185E-6 L -0.25794 -0.00232 " pathEditMode="relative" rAng="0" ptsTypes="AA">
                                      <p:cBhvr>
                                        <p:cTn id="44" dur="1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04F8B7-5105-42D4-A2E5-FBA7D977A960}"/>
              </a:ext>
            </a:extLst>
          </p:cNvPr>
          <p:cNvGrpSpPr/>
          <p:nvPr/>
        </p:nvGrpSpPr>
        <p:grpSpPr>
          <a:xfrm>
            <a:off x="271145" y="4570095"/>
            <a:ext cx="2468880" cy="1933575"/>
            <a:chOff x="3405505" y="4592955"/>
            <a:chExt cx="2468880" cy="1933575"/>
          </a:xfrm>
        </p:grpSpPr>
        <p:grpSp>
          <p:nvGrpSpPr>
            <p:cNvPr id="42" name="그룹 44">
              <a:extLst>
                <a:ext uri="{FF2B5EF4-FFF2-40B4-BE49-F238E27FC236}">
                  <a16:creationId xmlns:a16="http://schemas.microsoft.com/office/drawing/2014/main" id="{389BC515-2319-495B-A9F4-24343E60A372}"/>
                </a:ext>
              </a:extLst>
            </p:cNvPr>
            <p:cNvGrpSpPr/>
            <p:nvPr/>
          </p:nvGrpSpPr>
          <p:grpSpPr>
            <a:xfrm>
              <a:off x="3405505" y="4592955"/>
              <a:ext cx="2468880" cy="1933575"/>
              <a:chOff x="3405505" y="4592955"/>
              <a:chExt cx="2468880" cy="193357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EB1FA48-A780-49CF-9BAA-7063044C2523}"/>
                  </a:ext>
                </a:extLst>
              </p:cNvPr>
              <p:cNvSpPr/>
              <p:nvPr/>
            </p:nvSpPr>
            <p:spPr>
              <a:xfrm rot="5400000">
                <a:off x="3681730" y="4592955"/>
                <a:ext cx="1933575" cy="193357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5EBDF51-A5A2-4978-BA3F-CE69C34AAAD0}"/>
                  </a:ext>
                </a:extLst>
              </p:cNvPr>
              <p:cNvSpPr/>
              <p:nvPr/>
            </p:nvSpPr>
            <p:spPr>
              <a:xfrm>
                <a:off x="3405505" y="6094095"/>
                <a:ext cx="24688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블록체인</a:t>
                </a:r>
              </a:p>
            </p:txBody>
          </p:sp>
        </p:grpSp>
        <p:pic>
          <p:nvPicPr>
            <p:cNvPr id="43" name="그림 42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49AE50B8-072F-4C9B-9A52-0F5D32D6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299" y="4828763"/>
              <a:ext cx="1219048" cy="1219048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9C25412D-708A-4EEC-A9F9-2916A12C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03" y="1194576"/>
            <a:ext cx="4190594" cy="4190594"/>
          </a:xfrm>
          <a:prstGeom prst="rect">
            <a:avLst/>
          </a:prstGeom>
        </p:spPr>
      </p:pic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121980D4-52E6-4D36-9660-E9CB6D353A3B}"/>
              </a:ext>
            </a:extLst>
          </p:cNvPr>
          <p:cNvSpPr txBox="1">
            <a:spLocks/>
          </p:cNvSpPr>
          <p:nvPr/>
        </p:nvSpPr>
        <p:spPr>
          <a:xfrm>
            <a:off x="3475767" y="1010476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블록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(block)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60DD5A40-36A1-45B9-AD61-0FB460E0690B}"/>
              </a:ext>
            </a:extLst>
          </p:cNvPr>
          <p:cNvSpPr txBox="1">
            <a:spLocks/>
          </p:cNvSpPr>
          <p:nvPr/>
        </p:nvSpPr>
        <p:spPr>
          <a:xfrm>
            <a:off x="7428007" y="2557595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체인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(Chain)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52" name="텍스트 개체 틀 4">
            <a:extLst>
              <a:ext uri="{FF2B5EF4-FFF2-40B4-BE49-F238E27FC236}">
                <a16:creationId xmlns:a16="http://schemas.microsoft.com/office/drawing/2014/main" id="{8FB0F3CF-A1C0-44BD-A63A-0BF36435E6CF}"/>
              </a:ext>
            </a:extLst>
          </p:cNvPr>
          <p:cNvSpPr txBox="1">
            <a:spLocks/>
          </p:cNvSpPr>
          <p:nvPr/>
        </p:nvSpPr>
        <p:spPr>
          <a:xfrm>
            <a:off x="7946167" y="5763606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highlight>
                  <a:srgbClr val="2E6CA4"/>
                </a:highlight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분산형 데이터 저장기술 </a:t>
            </a:r>
          </a:p>
        </p:txBody>
      </p:sp>
    </p:spTree>
    <p:extLst>
      <p:ext uri="{BB962C8B-B14F-4D97-AF65-F5344CB8AC3E}">
        <p14:creationId xmlns:p14="http://schemas.microsoft.com/office/powerpoint/2010/main" val="537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51" grpId="0" build="p"/>
      <p:bldP spid="5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FE258-BACF-405E-951B-F8D122A6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18255"/>
            <a:ext cx="380047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응용 분야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AA58AA3-CF9F-4DD8-AC22-342ADF17FC9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96" y="374531"/>
            <a:ext cx="555861" cy="55586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D16948-F69A-432E-933E-39B13F37EBC2}"/>
              </a:ext>
            </a:extLst>
          </p:cNvPr>
          <p:cNvSpPr/>
          <p:nvPr/>
        </p:nvSpPr>
        <p:spPr>
          <a:xfrm>
            <a:off x="333375" y="242811"/>
            <a:ext cx="4019549" cy="814464"/>
          </a:xfrm>
          <a:prstGeom prst="round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59">
            <a:extLst>
              <a:ext uri="{FF2B5EF4-FFF2-40B4-BE49-F238E27FC236}">
                <a16:creationId xmlns:a16="http://schemas.microsoft.com/office/drawing/2014/main" id="{8578A95B-CE7A-4B90-89FC-0077276E6331}"/>
              </a:ext>
            </a:extLst>
          </p:cNvPr>
          <p:cNvGrpSpPr/>
          <p:nvPr/>
        </p:nvGrpSpPr>
        <p:grpSpPr>
          <a:xfrm>
            <a:off x="4935855" y="935355"/>
            <a:ext cx="2443480" cy="1913890"/>
            <a:chOff x="4935855" y="935355"/>
            <a:chExt cx="2443480" cy="1913890"/>
          </a:xfrm>
        </p:grpSpPr>
        <p:grpSp>
          <p:nvGrpSpPr>
            <p:cNvPr id="18" name="그룹 19">
              <a:extLst>
                <a:ext uri="{FF2B5EF4-FFF2-40B4-BE49-F238E27FC236}">
                  <a16:creationId xmlns:a16="http://schemas.microsoft.com/office/drawing/2014/main" id="{E46BE40B-335E-49CA-B6F5-AB79C19BEE0D}"/>
                </a:ext>
              </a:extLst>
            </p:cNvPr>
            <p:cNvGrpSpPr/>
            <p:nvPr/>
          </p:nvGrpSpPr>
          <p:grpSpPr>
            <a:xfrm>
              <a:off x="4935855" y="935355"/>
              <a:ext cx="2443480" cy="1913890"/>
              <a:chOff x="4935855" y="935355"/>
              <a:chExt cx="2443480" cy="191389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FCA7EFE-8FCE-4732-B0E8-B71CB2DDFE95}"/>
                  </a:ext>
                </a:extLst>
              </p:cNvPr>
              <p:cNvSpPr/>
              <p:nvPr/>
            </p:nvSpPr>
            <p:spPr>
              <a:xfrm rot="5400000">
                <a:off x="5226050" y="935355"/>
                <a:ext cx="1913890" cy="191389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8805241-33BC-4E30-B37C-7C378912E5FB}"/>
                  </a:ext>
                </a:extLst>
              </p:cNvPr>
              <p:cNvSpPr/>
              <p:nvPr/>
            </p:nvSpPr>
            <p:spPr>
              <a:xfrm>
                <a:off x="4935855" y="2354580"/>
                <a:ext cx="24434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인공지능</a:t>
                </a:r>
              </a:p>
            </p:txBody>
          </p:sp>
        </p:grpSp>
        <p:pic>
          <p:nvPicPr>
            <p:cNvPr id="19" name="Picture 16">
              <a:extLst>
                <a:ext uri="{FF2B5EF4-FFF2-40B4-BE49-F238E27FC236}">
                  <a16:creationId xmlns:a16="http://schemas.microsoft.com/office/drawing/2014/main" id="{AF7A89D4-90BB-4DDB-B0E5-EAA32DDDE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6085" y="1089025"/>
              <a:ext cx="1263015" cy="1263015"/>
            </a:xfrm>
            <a:prstGeom prst="rect">
              <a:avLst/>
            </a:prstGeom>
            <a:noFill/>
          </p:spPr>
        </p:pic>
      </p:grpSp>
      <p:grpSp>
        <p:nvGrpSpPr>
          <p:cNvPr id="22" name="그룹 63">
            <a:extLst>
              <a:ext uri="{FF2B5EF4-FFF2-40B4-BE49-F238E27FC236}">
                <a16:creationId xmlns:a16="http://schemas.microsoft.com/office/drawing/2014/main" id="{9B2C438C-0712-4E8F-B6E2-B0F58FEF91BF}"/>
              </a:ext>
            </a:extLst>
          </p:cNvPr>
          <p:cNvGrpSpPr/>
          <p:nvPr/>
        </p:nvGrpSpPr>
        <p:grpSpPr>
          <a:xfrm>
            <a:off x="7526655" y="2054860"/>
            <a:ext cx="2536825" cy="1986915"/>
            <a:chOff x="7526655" y="2054860"/>
            <a:chExt cx="2536825" cy="1986915"/>
          </a:xfrm>
        </p:grpSpPr>
        <p:grpSp>
          <p:nvGrpSpPr>
            <p:cNvPr id="23" name="그룹 47">
              <a:extLst>
                <a:ext uri="{FF2B5EF4-FFF2-40B4-BE49-F238E27FC236}">
                  <a16:creationId xmlns:a16="http://schemas.microsoft.com/office/drawing/2014/main" id="{005F0F6B-BA16-4AF5-8356-6561C9D6CC1C}"/>
                </a:ext>
              </a:extLst>
            </p:cNvPr>
            <p:cNvGrpSpPr/>
            <p:nvPr/>
          </p:nvGrpSpPr>
          <p:grpSpPr>
            <a:xfrm>
              <a:off x="7526655" y="2054860"/>
              <a:ext cx="2536825" cy="1986915"/>
              <a:chOff x="7526655" y="2054860"/>
              <a:chExt cx="2536825" cy="198691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C8A48DC-17C3-4C7F-A1D6-793704027C23}"/>
                  </a:ext>
                </a:extLst>
              </p:cNvPr>
              <p:cNvSpPr/>
              <p:nvPr/>
            </p:nvSpPr>
            <p:spPr>
              <a:xfrm rot="5400000">
                <a:off x="7793355" y="2054860"/>
                <a:ext cx="1986915" cy="198691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8DD658A-E2EB-44F8-B737-6A860208C9AB}"/>
                  </a:ext>
                </a:extLst>
              </p:cNvPr>
              <p:cNvSpPr/>
              <p:nvPr/>
            </p:nvSpPr>
            <p:spPr>
              <a:xfrm>
                <a:off x="7526655" y="3340735"/>
                <a:ext cx="2536825" cy="5848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컴퓨터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그래픽스</a:t>
                </a:r>
              </a:p>
            </p:txBody>
          </p:sp>
        </p:grpSp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85FDDC46-7146-43C9-806E-4E127C575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46110" y="2255520"/>
              <a:ext cx="1036955" cy="1036955"/>
            </a:xfrm>
            <a:prstGeom prst="rect">
              <a:avLst/>
            </a:prstGeom>
            <a:noFill/>
          </p:spPr>
        </p:pic>
      </p:grpSp>
      <p:grpSp>
        <p:nvGrpSpPr>
          <p:cNvPr id="32" name="그룹 62">
            <a:extLst>
              <a:ext uri="{FF2B5EF4-FFF2-40B4-BE49-F238E27FC236}">
                <a16:creationId xmlns:a16="http://schemas.microsoft.com/office/drawing/2014/main" id="{4138FDA6-CF81-4C0C-8D1D-7ABE6C344525}"/>
              </a:ext>
            </a:extLst>
          </p:cNvPr>
          <p:cNvGrpSpPr/>
          <p:nvPr/>
        </p:nvGrpSpPr>
        <p:grpSpPr>
          <a:xfrm>
            <a:off x="6691630" y="4607560"/>
            <a:ext cx="2519680" cy="1973580"/>
            <a:chOff x="6691630" y="4678680"/>
            <a:chExt cx="2519680" cy="1973580"/>
          </a:xfrm>
        </p:grpSpPr>
        <p:grpSp>
          <p:nvGrpSpPr>
            <p:cNvPr id="33" name="그룹 50">
              <a:extLst>
                <a:ext uri="{FF2B5EF4-FFF2-40B4-BE49-F238E27FC236}">
                  <a16:creationId xmlns:a16="http://schemas.microsoft.com/office/drawing/2014/main" id="{03BD5CA6-AC3D-447A-99BE-4227C5DBBAD6}"/>
                </a:ext>
              </a:extLst>
            </p:cNvPr>
            <p:cNvGrpSpPr/>
            <p:nvPr/>
          </p:nvGrpSpPr>
          <p:grpSpPr>
            <a:xfrm>
              <a:off x="6691630" y="4678680"/>
              <a:ext cx="2519680" cy="1973580"/>
              <a:chOff x="6691630" y="4678680"/>
              <a:chExt cx="2519680" cy="197358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7E4578C-096F-4199-8E9C-DBEC8B71F3AF}"/>
                  </a:ext>
                </a:extLst>
              </p:cNvPr>
              <p:cNvSpPr/>
              <p:nvPr/>
            </p:nvSpPr>
            <p:spPr>
              <a:xfrm rot="5400000">
                <a:off x="6949440" y="4678680"/>
                <a:ext cx="1973580" cy="197358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BA6B173-0A8A-4E21-B6FE-3C8B9E56A59D}"/>
                  </a:ext>
                </a:extLst>
              </p:cNvPr>
              <p:cNvSpPr/>
              <p:nvPr/>
            </p:nvSpPr>
            <p:spPr>
              <a:xfrm>
                <a:off x="6691630" y="6113780"/>
                <a:ext cx="25196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데이터베이스</a:t>
                </a:r>
              </a:p>
            </p:txBody>
          </p:sp>
        </p:grpSp>
        <p:pic>
          <p:nvPicPr>
            <p:cNvPr id="34" name="Picture 20">
              <a:extLst>
                <a:ext uri="{FF2B5EF4-FFF2-40B4-BE49-F238E27FC236}">
                  <a16:creationId xmlns:a16="http://schemas.microsoft.com/office/drawing/2014/main" id="{0F1C6EE1-9E3C-488A-ABAC-1155CE563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91400" y="4964430"/>
              <a:ext cx="1115060" cy="1115060"/>
            </a:xfrm>
            <a:prstGeom prst="rect">
              <a:avLst/>
            </a:prstGeom>
            <a:noFill/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E64260-648B-4F00-B3C6-62FC50891D64}"/>
              </a:ext>
            </a:extLst>
          </p:cNvPr>
          <p:cNvGrpSpPr/>
          <p:nvPr/>
        </p:nvGrpSpPr>
        <p:grpSpPr>
          <a:xfrm>
            <a:off x="2473960" y="2108200"/>
            <a:ext cx="2468880" cy="1933575"/>
            <a:chOff x="2473960" y="2108200"/>
            <a:chExt cx="2468880" cy="1933575"/>
          </a:xfrm>
        </p:grpSpPr>
        <p:grpSp>
          <p:nvGrpSpPr>
            <p:cNvPr id="38" name="그룹 44">
              <a:extLst>
                <a:ext uri="{FF2B5EF4-FFF2-40B4-BE49-F238E27FC236}">
                  <a16:creationId xmlns:a16="http://schemas.microsoft.com/office/drawing/2014/main" id="{E644084A-3E19-4FA2-95D0-C23E18786A06}"/>
                </a:ext>
              </a:extLst>
            </p:cNvPr>
            <p:cNvGrpSpPr/>
            <p:nvPr/>
          </p:nvGrpSpPr>
          <p:grpSpPr>
            <a:xfrm>
              <a:off x="2473960" y="2108200"/>
              <a:ext cx="2468880" cy="1933575"/>
              <a:chOff x="3405505" y="4592955"/>
              <a:chExt cx="2468880" cy="1933575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63250E7-DDAC-4C04-9771-04E3785CDDBA}"/>
                  </a:ext>
                </a:extLst>
              </p:cNvPr>
              <p:cNvSpPr/>
              <p:nvPr/>
            </p:nvSpPr>
            <p:spPr>
              <a:xfrm rot="5400000">
                <a:off x="3681730" y="4592955"/>
                <a:ext cx="1933575" cy="193357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DA7BFBA-5F97-4026-98B6-BD6BD576B721}"/>
                  </a:ext>
                </a:extLst>
              </p:cNvPr>
              <p:cNvSpPr/>
              <p:nvPr/>
            </p:nvSpPr>
            <p:spPr>
              <a:xfrm>
                <a:off x="3405505" y="6094095"/>
                <a:ext cx="24688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IOT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83CD90C-7D6A-4E55-B178-31CAAB187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6574" y="2275859"/>
              <a:ext cx="1024100" cy="127266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D5088B-E4BF-4E35-A725-30F29D7D53E1}"/>
              </a:ext>
            </a:extLst>
          </p:cNvPr>
          <p:cNvGrpSpPr/>
          <p:nvPr/>
        </p:nvGrpSpPr>
        <p:grpSpPr>
          <a:xfrm>
            <a:off x="3405505" y="4592955"/>
            <a:ext cx="2468880" cy="1933575"/>
            <a:chOff x="3405505" y="4592955"/>
            <a:chExt cx="2468880" cy="1933575"/>
          </a:xfrm>
        </p:grpSpPr>
        <p:grpSp>
          <p:nvGrpSpPr>
            <p:cNvPr id="28" name="그룹 44">
              <a:extLst>
                <a:ext uri="{FF2B5EF4-FFF2-40B4-BE49-F238E27FC236}">
                  <a16:creationId xmlns:a16="http://schemas.microsoft.com/office/drawing/2014/main" id="{3FD0398C-061E-4293-B625-AE488C91278A}"/>
                </a:ext>
              </a:extLst>
            </p:cNvPr>
            <p:cNvGrpSpPr/>
            <p:nvPr/>
          </p:nvGrpSpPr>
          <p:grpSpPr>
            <a:xfrm>
              <a:off x="3405505" y="4592955"/>
              <a:ext cx="2468880" cy="1933575"/>
              <a:chOff x="3405505" y="4592955"/>
              <a:chExt cx="2468880" cy="1933575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CB0EB72-7FB1-4717-8D20-428EBE9278FF}"/>
                  </a:ext>
                </a:extLst>
              </p:cNvPr>
              <p:cNvSpPr/>
              <p:nvPr/>
            </p:nvSpPr>
            <p:spPr>
              <a:xfrm rot="5400000">
                <a:off x="3681730" y="4592955"/>
                <a:ext cx="1933575" cy="1933575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4177129-DC67-4A52-B618-A9A5BAD17590}"/>
                  </a:ext>
                </a:extLst>
              </p:cNvPr>
              <p:cNvSpPr/>
              <p:nvPr/>
            </p:nvSpPr>
            <p:spPr>
              <a:xfrm>
                <a:off x="3405505" y="6094095"/>
                <a:ext cx="24688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블록체인</a:t>
                </a:r>
              </a:p>
            </p:txBody>
          </p:sp>
        </p:grpSp>
        <p:pic>
          <p:nvPicPr>
            <p:cNvPr id="45" name="그림 44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ABE3D054-4645-4374-B786-45EE022F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299" y="4828763"/>
              <a:ext cx="1219048" cy="1219048"/>
            </a:xfrm>
            <a:prstGeom prst="rect">
              <a:avLst/>
            </a:prstGeom>
          </p:spPr>
        </p:pic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7DED53-F733-4A47-B980-CC2CEC25C2A0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6182995" y="2849245"/>
            <a:ext cx="989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2256B5-7DCD-4122-96AE-C6072AC00711}"/>
              </a:ext>
            </a:extLst>
          </p:cNvPr>
          <p:cNvCxnSpPr>
            <a:cxnSpLocks/>
          </p:cNvCxnSpPr>
          <p:nvPr/>
        </p:nvCxnSpPr>
        <p:spPr>
          <a:xfrm flipH="1">
            <a:off x="6182995" y="3248660"/>
            <a:ext cx="1610360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DC54AC-40FE-4D07-BCA7-061EDD3E5383}"/>
              </a:ext>
            </a:extLst>
          </p:cNvPr>
          <p:cNvCxnSpPr>
            <a:cxnSpLocks/>
          </p:cNvCxnSpPr>
          <p:nvPr/>
        </p:nvCxnSpPr>
        <p:spPr>
          <a:xfrm>
            <a:off x="4683760" y="3248660"/>
            <a:ext cx="1499235" cy="5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010AC7-7FA8-486C-BCFA-46F0A7BB4313}"/>
              </a:ext>
            </a:extLst>
          </p:cNvPr>
          <p:cNvCxnSpPr>
            <a:cxnSpLocks/>
            <a:stCxn id="30" idx="1"/>
          </p:cNvCxnSpPr>
          <p:nvPr/>
        </p:nvCxnSpPr>
        <p:spPr>
          <a:xfrm flipV="1">
            <a:off x="5332139" y="3763645"/>
            <a:ext cx="850856" cy="1112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DCCFC24-8B92-47C4-95B3-A52676536C8C}"/>
              </a:ext>
            </a:extLst>
          </p:cNvPr>
          <p:cNvCxnSpPr>
            <a:cxnSpLocks/>
          </p:cNvCxnSpPr>
          <p:nvPr/>
        </p:nvCxnSpPr>
        <p:spPr>
          <a:xfrm flipH="1" flipV="1">
            <a:off x="6182996" y="3763646"/>
            <a:ext cx="956944" cy="129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2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62">
            <a:extLst>
              <a:ext uri="{FF2B5EF4-FFF2-40B4-BE49-F238E27FC236}">
                <a16:creationId xmlns:a16="http://schemas.microsoft.com/office/drawing/2014/main" id="{92AB4621-61E4-4BFC-9FE8-13BC30153C3C}"/>
              </a:ext>
            </a:extLst>
          </p:cNvPr>
          <p:cNvGrpSpPr/>
          <p:nvPr/>
        </p:nvGrpSpPr>
        <p:grpSpPr>
          <a:xfrm>
            <a:off x="9719310" y="4607560"/>
            <a:ext cx="2519680" cy="1973580"/>
            <a:chOff x="6691630" y="4678680"/>
            <a:chExt cx="2519680" cy="1973580"/>
          </a:xfrm>
        </p:grpSpPr>
        <p:grpSp>
          <p:nvGrpSpPr>
            <p:cNvPr id="42" name="그룹 50">
              <a:extLst>
                <a:ext uri="{FF2B5EF4-FFF2-40B4-BE49-F238E27FC236}">
                  <a16:creationId xmlns:a16="http://schemas.microsoft.com/office/drawing/2014/main" id="{BDB75658-3EAB-4EC6-A292-D59A8885BA46}"/>
                </a:ext>
              </a:extLst>
            </p:cNvPr>
            <p:cNvGrpSpPr/>
            <p:nvPr/>
          </p:nvGrpSpPr>
          <p:grpSpPr>
            <a:xfrm>
              <a:off x="6691630" y="4678680"/>
              <a:ext cx="2519680" cy="1973580"/>
              <a:chOff x="6691630" y="4678680"/>
              <a:chExt cx="2519680" cy="197358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DB522D74-6ED8-4177-A6BF-C1DFAD03DB8B}"/>
                  </a:ext>
                </a:extLst>
              </p:cNvPr>
              <p:cNvSpPr/>
              <p:nvPr/>
            </p:nvSpPr>
            <p:spPr>
              <a:xfrm rot="5400000">
                <a:off x="6949440" y="4678680"/>
                <a:ext cx="1973580" cy="1973580"/>
              </a:xfrm>
              <a:prstGeom prst="ellipse">
                <a:avLst/>
              </a:prstGeom>
              <a:solidFill>
                <a:srgbClr val="2E6C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5F1792F-6717-4D50-8F5A-762DD7AC26B0}"/>
                  </a:ext>
                </a:extLst>
              </p:cNvPr>
              <p:cNvSpPr/>
              <p:nvPr/>
            </p:nvSpPr>
            <p:spPr>
              <a:xfrm>
                <a:off x="6691630" y="6113780"/>
                <a:ext cx="2519680" cy="3384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데이터베이스</a:t>
                </a:r>
              </a:p>
            </p:txBody>
          </p:sp>
        </p:grpSp>
        <p:pic>
          <p:nvPicPr>
            <p:cNvPr id="43" name="Picture 20">
              <a:extLst>
                <a:ext uri="{FF2B5EF4-FFF2-40B4-BE49-F238E27FC236}">
                  <a16:creationId xmlns:a16="http://schemas.microsoft.com/office/drawing/2014/main" id="{A9A4F05C-3F3B-4796-900F-4A9911432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91400" y="4964430"/>
              <a:ext cx="1115060" cy="1115060"/>
            </a:xfrm>
            <a:prstGeom prst="rect">
              <a:avLst/>
            </a:prstGeom>
            <a:noFill/>
          </p:spPr>
        </p:pic>
      </p:grpSp>
      <p:pic>
        <p:nvPicPr>
          <p:cNvPr id="47" name="Picture 4">
            <a:extLst>
              <a:ext uri="{FF2B5EF4-FFF2-40B4-BE49-F238E27FC236}">
                <a16:creationId xmlns:a16="http://schemas.microsoft.com/office/drawing/2014/main" id="{8909A3FC-2709-4A20-A23A-5159144C6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0870" y="1005205"/>
            <a:ext cx="4181475" cy="3019425"/>
          </a:xfrm>
          <a:prstGeom prst="rect">
            <a:avLst/>
          </a:prstGeom>
          <a:noFill/>
        </p:spPr>
      </p:pic>
      <p:sp>
        <p:nvSpPr>
          <p:cNvPr id="48" name="텍스트 개체 틀 4">
            <a:extLst>
              <a:ext uri="{FF2B5EF4-FFF2-40B4-BE49-F238E27FC236}">
                <a16:creationId xmlns:a16="http://schemas.microsoft.com/office/drawing/2014/main" id="{8B7D3DDA-A47C-4438-AAA9-717168ED267C}"/>
              </a:ext>
            </a:extLst>
          </p:cNvPr>
          <p:cNvSpPr txBox="1">
            <a:spLocks/>
          </p:cNvSpPr>
          <p:nvPr/>
        </p:nvSpPr>
        <p:spPr>
          <a:xfrm>
            <a:off x="1039685" y="5274236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데이터 공유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-&gt; </a:t>
            </a: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체계성</a:t>
            </a:r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C8FF3CAB-5232-4DF4-BA1B-27284E5A52D1}"/>
              </a:ext>
            </a:extLst>
          </p:cNvPr>
          <p:cNvSpPr txBox="1">
            <a:spLocks/>
          </p:cNvSpPr>
          <p:nvPr/>
        </p:nvSpPr>
        <p:spPr>
          <a:xfrm>
            <a:off x="-1005839" y="2194803"/>
            <a:ext cx="5901912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통합된 정보들을 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pPr algn="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저장하여 운영할 수 있는 </a:t>
            </a:r>
            <a:endParaRPr lang="en-US" altLang="ko-KR" sz="4000" dirty="0">
              <a:solidFill>
                <a:schemeClr val="bg1">
                  <a:lumMod val="95000"/>
                </a:schemeClr>
              </a:solidFill>
              <a:latin typeface="THE개이득" panose="02020503020101020101" pitchFamily="18" charset="-127"/>
              <a:ea typeface="THE개이득" panose="02020503020101020101" pitchFamily="18" charset="-127"/>
              <a:cs typeface="THE개이득" panose="02020503020101020101" pitchFamily="18" charset="-127"/>
            </a:endParaRPr>
          </a:p>
          <a:p>
            <a:pPr algn="r"/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rPr>
              <a:t>공용 데이터들의 묶음</a:t>
            </a:r>
          </a:p>
        </p:txBody>
      </p:sp>
    </p:spTree>
    <p:extLst>
      <p:ext uri="{BB962C8B-B14F-4D97-AF65-F5344CB8AC3E}">
        <p14:creationId xmlns:p14="http://schemas.microsoft.com/office/powerpoint/2010/main" val="5645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  <p:bldP spid="5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01081-289B-4AB7-8DE0-39023923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71" y="269624"/>
            <a:ext cx="6279218" cy="70852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AR</a:t>
            </a:r>
            <a:r>
              <a:rPr lang="ko-KR" altLang="en-US" sz="36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요소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7363CCD-E89E-48CC-B9AB-5EB78A9D4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08" y="289261"/>
            <a:ext cx="669252" cy="669252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43E729-F936-4467-9C67-8DC95B9E88E7}"/>
              </a:ext>
            </a:extLst>
          </p:cNvPr>
          <p:cNvSpPr/>
          <p:nvPr/>
        </p:nvSpPr>
        <p:spPr>
          <a:xfrm>
            <a:off x="247651" y="191135"/>
            <a:ext cx="4100830" cy="865505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53206FF-D31F-400A-A25C-72FE19102138}"/>
              </a:ext>
            </a:extLst>
          </p:cNvPr>
          <p:cNvSpPr txBox="1">
            <a:spLocks/>
          </p:cNvSpPr>
          <p:nvPr/>
        </p:nvSpPr>
        <p:spPr>
          <a:xfrm>
            <a:off x="4967722" y="5685857"/>
            <a:ext cx="2256555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2E6CA4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TRACKING</a:t>
            </a:r>
            <a:endParaRPr lang="ko-KR" altLang="en-US" sz="3600" dirty="0">
              <a:solidFill>
                <a:srgbClr val="2E6CA4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BAAECF-C0EC-417E-A66A-ECE4B2AFC3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966" y="1833880"/>
            <a:ext cx="5874068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648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질문">
            <a:extLst>
              <a:ext uri="{FF2B5EF4-FFF2-40B4-BE49-F238E27FC236}">
                <a16:creationId xmlns:a16="http://schemas.microsoft.com/office/drawing/2014/main" id="{206C1432-7E2A-4FB0-9E1C-97EF78439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6192" y="3407782"/>
            <a:ext cx="3316941" cy="3316941"/>
          </a:xfrm>
          <a:prstGeom prst="rect">
            <a:avLst/>
          </a:prstGeom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43158509-969F-44E0-A0BB-CF78B7ACE1FF}"/>
              </a:ext>
            </a:extLst>
          </p:cNvPr>
          <p:cNvSpPr txBox="1">
            <a:spLocks/>
          </p:cNvSpPr>
          <p:nvPr/>
        </p:nvSpPr>
        <p:spPr>
          <a:xfrm>
            <a:off x="3323367" y="3108886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컴퓨터과학 전공의 장점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  <a:cs typeface="THE개이득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51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43158509-969F-44E0-A0BB-CF78B7ACE1FF}"/>
              </a:ext>
            </a:extLst>
          </p:cNvPr>
          <p:cNvSpPr txBox="1">
            <a:spLocks/>
          </p:cNvSpPr>
          <p:nvPr/>
        </p:nvSpPr>
        <p:spPr>
          <a:xfrm>
            <a:off x="3323367" y="3108886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주변을 둘러보세요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!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  <a:cs typeface="THE개이득" panose="02020503020101020101" pitchFamily="18" charset="-127"/>
            </a:endParaRPr>
          </a:p>
        </p:txBody>
      </p:sp>
      <p:pic>
        <p:nvPicPr>
          <p:cNvPr id="4" name="그래픽 3" descr="아이디어를 가진 사람">
            <a:extLst>
              <a:ext uri="{FF2B5EF4-FFF2-40B4-BE49-F238E27FC236}">
                <a16:creationId xmlns:a16="http://schemas.microsoft.com/office/drawing/2014/main" id="{E85B4BD1-A5F0-4EA3-8916-A46426EC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5039" y="3429000"/>
            <a:ext cx="3316941" cy="33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43158509-969F-44E0-A0BB-CF78B7ACE1FF}"/>
              </a:ext>
            </a:extLst>
          </p:cNvPr>
          <p:cNvSpPr txBox="1">
            <a:spLocks/>
          </p:cNvSpPr>
          <p:nvPr/>
        </p:nvSpPr>
        <p:spPr>
          <a:xfrm>
            <a:off x="3079003" y="3080673"/>
            <a:ext cx="6033993" cy="696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모든 전공과의 연계성</a:t>
            </a:r>
          </a:p>
        </p:txBody>
      </p:sp>
      <p:pic>
        <p:nvPicPr>
          <p:cNvPr id="4" name="그래픽 3" descr="아이디어를 가진 사람">
            <a:extLst>
              <a:ext uri="{FF2B5EF4-FFF2-40B4-BE49-F238E27FC236}">
                <a16:creationId xmlns:a16="http://schemas.microsoft.com/office/drawing/2014/main" id="{E85B4BD1-A5F0-4EA3-8916-A46426EC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5039" y="3429000"/>
            <a:ext cx="3316941" cy="33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사람, 벽이(가) 표시된 사진&#10;&#10;자동 생성된 설명">
            <a:extLst>
              <a:ext uri="{FF2B5EF4-FFF2-40B4-BE49-F238E27FC236}">
                <a16:creationId xmlns:a16="http://schemas.microsoft.com/office/drawing/2014/main" id="{E62BFA09-F9FE-4402-88E9-45B452C23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378"/>
            <a:ext cx="12192000" cy="5931243"/>
          </a:xfrm>
          <a:prstGeom prst="rect">
            <a:avLst/>
          </a:prstGeom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43158509-969F-44E0-A0BB-CF78B7ACE1FF}"/>
              </a:ext>
            </a:extLst>
          </p:cNvPr>
          <p:cNvSpPr txBox="1">
            <a:spLocks/>
          </p:cNvSpPr>
          <p:nvPr/>
        </p:nvSpPr>
        <p:spPr>
          <a:xfrm>
            <a:off x="3079003" y="3080673"/>
            <a:ext cx="6033993" cy="696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프리랜서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,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개발자</a:t>
            </a:r>
          </a:p>
        </p:txBody>
      </p:sp>
      <p:pic>
        <p:nvPicPr>
          <p:cNvPr id="4" name="그래픽 3" descr="아이디어를 가진 사람">
            <a:extLst>
              <a:ext uri="{FF2B5EF4-FFF2-40B4-BE49-F238E27FC236}">
                <a16:creationId xmlns:a16="http://schemas.microsoft.com/office/drawing/2014/main" id="{E85B4BD1-A5F0-4EA3-8916-A46426EC0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5039" y="3429000"/>
            <a:ext cx="3316941" cy="3316941"/>
          </a:xfrm>
          <a:prstGeom prst="rect">
            <a:avLst/>
          </a:prstGeom>
        </p:spPr>
      </p:pic>
      <p:pic>
        <p:nvPicPr>
          <p:cNvPr id="6" name="그림 5" descr="실내, 벽, 텔레비전이(가) 표시된 사진&#10;&#10;자동 생성된 설명">
            <a:extLst>
              <a:ext uri="{FF2B5EF4-FFF2-40B4-BE49-F238E27FC236}">
                <a16:creationId xmlns:a16="http://schemas.microsoft.com/office/drawing/2014/main" id="{9950E099-D865-4DF5-8A90-479DCD577F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378"/>
            <a:ext cx="12192000" cy="593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7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기어 헤드">
            <a:extLst>
              <a:ext uri="{FF2B5EF4-FFF2-40B4-BE49-F238E27FC236}">
                <a16:creationId xmlns:a16="http://schemas.microsoft.com/office/drawing/2014/main" id="{9E4C572C-0913-4D18-BF42-C86F0F6D7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42555" y="1817594"/>
            <a:ext cx="3222812" cy="3222812"/>
          </a:xfrm>
          <a:prstGeom prst="rect">
            <a:avLst/>
          </a:prstGeom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43158509-969F-44E0-A0BB-CF78B7ACE1FF}"/>
              </a:ext>
            </a:extLst>
          </p:cNvPr>
          <p:cNvSpPr txBox="1">
            <a:spLocks/>
          </p:cNvSpPr>
          <p:nvPr/>
        </p:nvSpPr>
        <p:spPr>
          <a:xfrm>
            <a:off x="1963550" y="3080673"/>
            <a:ext cx="8264899" cy="6966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THE개이득" panose="02020503020101020101" pitchFamily="18" charset="-127"/>
              </a:rPr>
              <a:t>컴퓨터 과학은 컴퓨터의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THE개이득" panose="02020503020101020101" pitchFamily="18" charset="-127"/>
              </a:rPr>
              <a:t>OOO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넥슨 풋볼고딕 B" panose="020B0803000000000000" pitchFamily="34" charset="-127"/>
                <a:ea typeface="넥슨 풋볼고딕 B" panose="020B0803000000000000" pitchFamily="34" charset="-127"/>
                <a:cs typeface="THE개이득" panose="02020503020101020101" pitchFamily="18" charset="-127"/>
              </a:rPr>
              <a:t>이다</a:t>
            </a:r>
          </a:p>
        </p:txBody>
      </p:sp>
    </p:spTree>
    <p:extLst>
      <p:ext uri="{BB962C8B-B14F-4D97-AF65-F5344CB8AC3E}">
        <p14:creationId xmlns:p14="http://schemas.microsoft.com/office/powerpoint/2010/main" val="125553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55644EB-8816-4CED-85A9-8822AD50AA29}"/>
              </a:ext>
            </a:extLst>
          </p:cNvPr>
          <p:cNvGrpSpPr/>
          <p:nvPr/>
        </p:nvGrpSpPr>
        <p:grpSpPr>
          <a:xfrm>
            <a:off x="2153920" y="889000"/>
            <a:ext cx="8328529" cy="914400"/>
            <a:chOff x="2153920" y="777240"/>
            <a:chExt cx="8328529" cy="914400"/>
          </a:xfrm>
        </p:grpSpPr>
        <p:sp>
          <p:nvSpPr>
            <p:cNvPr id="12" name="텍스트 개체 틀 4">
              <a:extLst>
                <a:ext uri="{FF2B5EF4-FFF2-40B4-BE49-F238E27FC236}">
                  <a16:creationId xmlns:a16="http://schemas.microsoft.com/office/drawing/2014/main" id="{43158509-969F-44E0-A0BB-CF78B7ACE1FF}"/>
                </a:ext>
              </a:extLst>
            </p:cNvPr>
            <p:cNvSpPr txBox="1">
              <a:spLocks/>
            </p:cNvSpPr>
            <p:nvPr/>
          </p:nvSpPr>
          <p:spPr>
            <a:xfrm>
              <a:off x="2217550" y="875953"/>
              <a:ext cx="8264899" cy="69665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컴퓨터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, 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프로그래밍 호기심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D477139-E132-4B6B-ABE0-87442344874C}"/>
                </a:ext>
              </a:extLst>
            </p:cNvPr>
            <p:cNvGrpSpPr/>
            <p:nvPr/>
          </p:nvGrpSpPr>
          <p:grpSpPr>
            <a:xfrm>
              <a:off x="2153920" y="777240"/>
              <a:ext cx="914400" cy="914400"/>
              <a:chOff x="2153920" y="777240"/>
              <a:chExt cx="914400" cy="914400"/>
            </a:xfrm>
          </p:grpSpPr>
          <p:pic>
            <p:nvPicPr>
              <p:cNvPr id="4" name="그래픽 3" descr="물음표">
                <a:extLst>
                  <a:ext uri="{FF2B5EF4-FFF2-40B4-BE49-F238E27FC236}">
                    <a16:creationId xmlns:a16="http://schemas.microsoft.com/office/drawing/2014/main" id="{1BE5DB77-AB19-40A0-A4B2-4697CEBAB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53920" y="7772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" name="원형: 비어 있음 4">
                <a:extLst>
                  <a:ext uri="{FF2B5EF4-FFF2-40B4-BE49-F238E27FC236}">
                    <a16:creationId xmlns:a16="http://schemas.microsoft.com/office/drawing/2014/main" id="{D70AC7F0-DE02-43D6-B60F-02786761D924}"/>
                  </a:ext>
                </a:extLst>
              </p:cNvPr>
              <p:cNvSpPr/>
              <p:nvPr/>
            </p:nvSpPr>
            <p:spPr>
              <a:xfrm>
                <a:off x="2153920" y="777240"/>
                <a:ext cx="914400" cy="914400"/>
              </a:xfrm>
              <a:prstGeom prst="donut">
                <a:avLst>
                  <a:gd name="adj" fmla="val 667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DFD58B-F1C2-4C11-9DE0-A22AF677C497}"/>
              </a:ext>
            </a:extLst>
          </p:cNvPr>
          <p:cNvGrpSpPr/>
          <p:nvPr/>
        </p:nvGrpSpPr>
        <p:grpSpPr>
          <a:xfrm>
            <a:off x="2153920" y="2108894"/>
            <a:ext cx="8328529" cy="1005840"/>
            <a:chOff x="2153920" y="1997134"/>
            <a:chExt cx="8328529" cy="1005840"/>
          </a:xfrm>
        </p:grpSpPr>
        <p:sp>
          <p:nvSpPr>
            <p:cNvPr id="8" name="텍스트 개체 틀 4">
              <a:extLst>
                <a:ext uri="{FF2B5EF4-FFF2-40B4-BE49-F238E27FC236}">
                  <a16:creationId xmlns:a16="http://schemas.microsoft.com/office/drawing/2014/main" id="{8C03AFF7-00E3-4076-89A4-D590228D8D2D}"/>
                </a:ext>
              </a:extLst>
            </p:cNvPr>
            <p:cNvSpPr txBox="1">
              <a:spLocks/>
            </p:cNvSpPr>
            <p:nvPr/>
          </p:nvSpPr>
          <p:spPr>
            <a:xfrm>
              <a:off x="2217550" y="2166273"/>
              <a:ext cx="8264899" cy="69665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블록코딩 해보기 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(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스크래치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, 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엔트리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)</a:t>
              </a:r>
              <a:endParaRPr lang="ko-KR" altLang="en-US" sz="4000" dirty="0">
                <a:solidFill>
                  <a:schemeClr val="bg1">
                    <a:lumMod val="95000"/>
                  </a:schemeClr>
                </a:solidFill>
                <a:latin typeface="THE개이득" panose="02020503020101020101" pitchFamily="18" charset="-127"/>
                <a:ea typeface="THE개이득" panose="02020503020101020101" pitchFamily="18" charset="-127"/>
                <a:cs typeface="THE개이득" panose="02020503020101020101" pitchFamily="18" charset="-127"/>
              </a:endParaRPr>
            </a:p>
          </p:txBody>
        </p:sp>
        <p:pic>
          <p:nvPicPr>
            <p:cNvPr id="11" name="그래픽 10" descr="퍼즐 조각">
              <a:extLst>
                <a:ext uri="{FF2B5EF4-FFF2-40B4-BE49-F238E27FC236}">
                  <a16:creationId xmlns:a16="http://schemas.microsoft.com/office/drawing/2014/main" id="{04FD122D-56AE-443A-AA9A-FAD6AAAEF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3920" y="1997134"/>
              <a:ext cx="1005840" cy="100584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AA39ABD-A224-4D21-A654-61D84CA93060}"/>
              </a:ext>
            </a:extLst>
          </p:cNvPr>
          <p:cNvGrpSpPr/>
          <p:nvPr/>
        </p:nvGrpSpPr>
        <p:grpSpPr>
          <a:xfrm>
            <a:off x="2153920" y="3542259"/>
            <a:ext cx="8328529" cy="914400"/>
            <a:chOff x="2153920" y="3430499"/>
            <a:chExt cx="8328529" cy="914400"/>
          </a:xfrm>
        </p:grpSpPr>
        <p:sp>
          <p:nvSpPr>
            <p:cNvPr id="15" name="텍스트 개체 틀 4">
              <a:extLst>
                <a:ext uri="{FF2B5EF4-FFF2-40B4-BE49-F238E27FC236}">
                  <a16:creationId xmlns:a16="http://schemas.microsoft.com/office/drawing/2014/main" id="{8467C849-BBDC-4005-9CEB-6407B3400E7E}"/>
                </a:ext>
              </a:extLst>
            </p:cNvPr>
            <p:cNvSpPr txBox="1">
              <a:spLocks/>
            </p:cNvSpPr>
            <p:nvPr/>
          </p:nvSpPr>
          <p:spPr>
            <a:xfrm>
              <a:off x="2217550" y="3539372"/>
              <a:ext cx="8264899" cy="69665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새로운 학문 도전의식</a:t>
              </a:r>
            </a:p>
          </p:txBody>
        </p:sp>
        <p:pic>
          <p:nvPicPr>
            <p:cNvPr id="18" name="그래픽 17" descr="펼쳐진 책">
              <a:extLst>
                <a:ext uri="{FF2B5EF4-FFF2-40B4-BE49-F238E27FC236}">
                  <a16:creationId xmlns:a16="http://schemas.microsoft.com/office/drawing/2014/main" id="{AC034AE6-AB11-4624-8AAD-F866B39D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53920" y="343049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C1E6119-9C77-40E9-B7E0-678DEE02E9D3}"/>
              </a:ext>
            </a:extLst>
          </p:cNvPr>
          <p:cNvGrpSpPr/>
          <p:nvPr/>
        </p:nvGrpSpPr>
        <p:grpSpPr>
          <a:xfrm>
            <a:off x="2169160" y="5024231"/>
            <a:ext cx="8313289" cy="914400"/>
            <a:chOff x="2169160" y="5024231"/>
            <a:chExt cx="8313289" cy="914400"/>
          </a:xfrm>
        </p:grpSpPr>
        <p:sp>
          <p:nvSpPr>
            <p:cNvPr id="21" name="텍스트 개체 틀 4">
              <a:extLst>
                <a:ext uri="{FF2B5EF4-FFF2-40B4-BE49-F238E27FC236}">
                  <a16:creationId xmlns:a16="http://schemas.microsoft.com/office/drawing/2014/main" id="{0D8C7722-A9D9-49E7-8684-93D8EE38DF08}"/>
                </a:ext>
              </a:extLst>
            </p:cNvPr>
            <p:cNvSpPr txBox="1">
              <a:spLocks/>
            </p:cNvSpPr>
            <p:nvPr/>
          </p:nvSpPr>
          <p:spPr>
            <a:xfrm>
              <a:off x="2217550" y="5114172"/>
              <a:ext cx="8264899" cy="69665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수학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, 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THE개이득" panose="02020503020101020101" pitchFamily="18" charset="-127"/>
                  <a:ea typeface="THE개이득" panose="02020503020101020101" pitchFamily="18" charset="-127"/>
                  <a:cs typeface="THE개이득" panose="02020503020101020101" pitchFamily="18" charset="-127"/>
                </a:rPr>
                <a:t>논리학 호감</a:t>
              </a:r>
            </a:p>
          </p:txBody>
        </p:sp>
        <p:pic>
          <p:nvPicPr>
            <p:cNvPr id="24" name="그래픽 23" descr="수학">
              <a:extLst>
                <a:ext uri="{FF2B5EF4-FFF2-40B4-BE49-F238E27FC236}">
                  <a16:creationId xmlns:a16="http://schemas.microsoft.com/office/drawing/2014/main" id="{CAE11582-B0C9-4E94-A647-B7097282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69160" y="50242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20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2520F4-F2AA-4B26-9770-DB0F40C8F5F4}"/>
              </a:ext>
            </a:extLst>
          </p:cNvPr>
          <p:cNvGrpSpPr/>
          <p:nvPr/>
        </p:nvGrpSpPr>
        <p:grpSpPr>
          <a:xfrm>
            <a:off x="2595880" y="1473835"/>
            <a:ext cx="7000240" cy="3910330"/>
            <a:chOff x="3136265" y="1489075"/>
            <a:chExt cx="7000240" cy="3910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281360-BA77-4179-AA47-67CB503BC725}"/>
                </a:ext>
              </a:extLst>
            </p:cNvPr>
            <p:cNvSpPr txBox="1"/>
            <p:nvPr/>
          </p:nvSpPr>
          <p:spPr>
            <a:xfrm>
              <a:off x="3393440" y="1489075"/>
              <a:ext cx="6247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2012-2016 </a:t>
              </a:r>
              <a:r>
                <a:rPr lang="ko-KR" altLang="en-US" sz="20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졸업생 취업률 </a:t>
              </a:r>
              <a:r>
                <a:rPr lang="en-US" altLang="ko-KR" sz="20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(2017.12.28 </a:t>
              </a:r>
              <a:r>
                <a:rPr lang="ko-KR" altLang="en-US" sz="20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기준</a:t>
              </a:r>
              <a:r>
                <a:rPr lang="en-US" altLang="ko-KR" sz="20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)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341691F-7F10-4DB7-8DD9-CA58AC857A8C}"/>
                </a:ext>
              </a:extLst>
            </p:cNvPr>
            <p:cNvPicPr/>
            <p:nvPr/>
          </p:nvPicPr>
          <p:blipFill>
            <a:blip r:embed="rId2" cstate="print"/>
            <a:srcRect t="16538" r="-23"/>
            <a:stretch>
              <a:fillRect/>
            </a:stretch>
          </p:blipFill>
          <p:spPr bwMode="auto">
            <a:xfrm>
              <a:off x="3136265" y="1953260"/>
              <a:ext cx="7000240" cy="3446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31846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9A3927-C79E-401C-B784-D63F12FF3873}"/>
              </a:ext>
            </a:extLst>
          </p:cNvPr>
          <p:cNvGrpSpPr/>
          <p:nvPr/>
        </p:nvGrpSpPr>
        <p:grpSpPr>
          <a:xfrm>
            <a:off x="2368550" y="1315085"/>
            <a:ext cx="7093585" cy="3620135"/>
            <a:chOff x="3008630" y="1315085"/>
            <a:chExt cx="7093585" cy="36201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DC291C-3560-45EF-80AE-AB897F6FA3A9}"/>
                </a:ext>
              </a:extLst>
            </p:cNvPr>
            <p:cNvSpPr txBox="1"/>
            <p:nvPr/>
          </p:nvSpPr>
          <p:spPr>
            <a:xfrm>
              <a:off x="3008630" y="1315085"/>
              <a:ext cx="7093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2016-2017 </a:t>
              </a:r>
              <a:r>
                <a:rPr lang="ko-KR" altLang="en-US" sz="24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졸업생 취업 현황</a:t>
              </a:r>
              <a:endParaRPr lang="en-US" altLang="ko-KR" sz="2400" dirty="0"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04DDC5F-25CA-44DA-A7AE-C1EBFA0B7AFE}"/>
                </a:ext>
              </a:extLst>
            </p:cNvPr>
            <p:cNvPicPr/>
            <p:nvPr/>
          </p:nvPicPr>
          <p:blipFill>
            <a:blip r:embed="rId2" cstate="print"/>
            <a:srcRect t="12607" r="-148"/>
            <a:stretch>
              <a:fillRect/>
            </a:stretch>
          </p:blipFill>
          <p:spPr bwMode="auto">
            <a:xfrm>
              <a:off x="3732530" y="1793875"/>
              <a:ext cx="5781040" cy="3141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D36D8B79-2AC4-40B1-ABA5-B937F944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8940" t="32519" r="9155" b="32658"/>
          <a:stretch>
            <a:fillRect/>
          </a:stretch>
        </p:blipFill>
        <p:spPr bwMode="auto">
          <a:xfrm>
            <a:off x="1362710" y="5036185"/>
            <a:ext cx="2181860" cy="450215"/>
          </a:xfrm>
          <a:prstGeom prst="rect">
            <a:avLst/>
          </a:prstGeom>
          <a:noFill/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4D62158-C960-4390-87E6-5FAFCF3DC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39785" y="4860925"/>
            <a:ext cx="2819400" cy="1704975"/>
          </a:xfrm>
          <a:prstGeom prst="rect">
            <a:avLst/>
          </a:prstGeom>
          <a:noFill/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E0559286-97E6-45DB-ADEF-A5C7ECB7C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5715" y="5121275"/>
            <a:ext cx="1806575" cy="722630"/>
          </a:xfrm>
          <a:prstGeom prst="rect">
            <a:avLst/>
          </a:prstGeom>
          <a:noFill/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CA7A64F-46BB-4BAA-AA4E-2D39F331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14306" t="38891" r="13536" b="39564"/>
          <a:stretch>
            <a:fillRect/>
          </a:stretch>
        </p:blipFill>
        <p:spPr bwMode="auto">
          <a:xfrm>
            <a:off x="1072515" y="5892800"/>
            <a:ext cx="3613785" cy="584835"/>
          </a:xfrm>
          <a:prstGeom prst="rect">
            <a:avLst/>
          </a:prstGeom>
          <a:noFill/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C5D377-A5F2-48F8-9CB5-2C019E055EBC}"/>
              </a:ext>
            </a:extLst>
          </p:cNvPr>
          <p:cNvGrpSpPr/>
          <p:nvPr/>
        </p:nvGrpSpPr>
        <p:grpSpPr>
          <a:xfrm>
            <a:off x="9281795" y="3875405"/>
            <a:ext cx="2270125" cy="1132205"/>
            <a:chOff x="9921875" y="3875405"/>
            <a:chExt cx="2270125" cy="1132205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7429837F-EAA5-4B40-9DB8-71FC14C79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921875" y="3875405"/>
              <a:ext cx="1088390" cy="1088390"/>
            </a:xfrm>
            <a:prstGeom prst="rect">
              <a:avLst/>
            </a:prstGeom>
            <a:noFill/>
          </p:spPr>
        </p:pic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919B5ED2-56CD-4E91-AE08-3589A1C36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969625" y="4090670"/>
              <a:ext cx="1222375" cy="916940"/>
            </a:xfrm>
            <a:prstGeom prst="rect">
              <a:avLst/>
            </a:prstGeom>
            <a:noFill/>
          </p:spPr>
        </p:pic>
      </p:grpSp>
      <p:pic>
        <p:nvPicPr>
          <p:cNvPr id="30" name="Picture 14">
            <a:extLst>
              <a:ext uri="{FF2B5EF4-FFF2-40B4-BE49-F238E27FC236}">
                <a16:creationId xmlns:a16="http://schemas.microsoft.com/office/drawing/2014/main" id="{C7D27595-EC0B-4971-A78E-2817D27F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t="32085" b="32021"/>
          <a:stretch>
            <a:fillRect/>
          </a:stretch>
        </p:blipFill>
        <p:spPr bwMode="auto">
          <a:xfrm>
            <a:off x="3839210" y="5355590"/>
            <a:ext cx="2084705" cy="421005"/>
          </a:xfrm>
          <a:prstGeom prst="rect">
            <a:avLst/>
          </a:prstGeom>
          <a:noFill/>
        </p:spPr>
      </p:pic>
      <p:pic>
        <p:nvPicPr>
          <p:cNvPr id="31" name="Picture 16">
            <a:extLst>
              <a:ext uri="{FF2B5EF4-FFF2-40B4-BE49-F238E27FC236}">
                <a16:creationId xmlns:a16="http://schemas.microsoft.com/office/drawing/2014/main" id="{37F2E9BE-D4CE-4E73-84DA-127FAEA8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 t="38058" b="34100"/>
          <a:stretch>
            <a:fillRect/>
          </a:stretch>
        </p:blipFill>
        <p:spPr bwMode="auto">
          <a:xfrm>
            <a:off x="5391785" y="6052185"/>
            <a:ext cx="2534920" cy="478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813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0" grpId="0" animBg="1"/>
      <p:bldP spid="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BD4A86E3-593F-4640-BBE4-07F397ABA215}"/>
              </a:ext>
            </a:extLst>
          </p:cNvPr>
          <p:cNvSpPr/>
          <p:nvPr/>
        </p:nvSpPr>
        <p:spPr>
          <a:xfrm>
            <a:off x="2330154" y="2566035"/>
            <a:ext cx="2061210" cy="755015"/>
          </a:xfrm>
          <a:prstGeom prst="flowChartAlternateProcess">
            <a:avLst/>
          </a:prstGeom>
          <a:solidFill>
            <a:srgbClr val="84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연구 경영</a:t>
            </a:r>
            <a:r>
              <a:rPr lang="en-US" altLang="ko-KR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관리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7630FB76-5C14-40C0-8610-A25CDF5B4418}"/>
              </a:ext>
            </a:extLst>
          </p:cNvPr>
          <p:cNvSpPr/>
          <p:nvPr/>
        </p:nvSpPr>
        <p:spPr>
          <a:xfrm>
            <a:off x="2322534" y="3429635"/>
            <a:ext cx="2061210" cy="755015"/>
          </a:xfrm>
          <a:prstGeom prst="flowChartAlternateProcess">
            <a:avLst/>
          </a:prstGeom>
          <a:solidFill>
            <a:srgbClr val="84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일반 사무 전산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7FF37F43-0C7B-4790-836D-45E44FF30A87}"/>
              </a:ext>
            </a:extLst>
          </p:cNvPr>
          <p:cNvSpPr/>
          <p:nvPr/>
        </p:nvSpPr>
        <p:spPr>
          <a:xfrm>
            <a:off x="2351744" y="4286250"/>
            <a:ext cx="2061210" cy="755015"/>
          </a:xfrm>
          <a:prstGeom prst="flowChartAlternateProcess">
            <a:avLst/>
          </a:prstGeom>
          <a:solidFill>
            <a:srgbClr val="84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교직이수</a:t>
            </a: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569CCAD6-C5D4-4F93-B612-8F6AD43D35A0}"/>
              </a:ext>
            </a:extLst>
          </p:cNvPr>
          <p:cNvSpPr/>
          <p:nvPr/>
        </p:nvSpPr>
        <p:spPr>
          <a:xfrm>
            <a:off x="2307929" y="1702435"/>
            <a:ext cx="2061210" cy="755015"/>
          </a:xfrm>
          <a:prstGeom prst="flowChartAlternateProcess">
            <a:avLst/>
          </a:prstGeom>
          <a:solidFill>
            <a:srgbClr val="84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개발</a:t>
            </a:r>
            <a:r>
              <a:rPr lang="en-US" altLang="ko-KR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유지</a:t>
            </a:r>
            <a:r>
              <a:rPr lang="en-US" altLang="ko-KR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보수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F5FA7B9B-CA33-4B05-B88B-E662BAB966C5}"/>
              </a:ext>
            </a:extLst>
          </p:cNvPr>
          <p:cNvSpPr/>
          <p:nvPr/>
        </p:nvSpPr>
        <p:spPr>
          <a:xfrm>
            <a:off x="7714954" y="1738630"/>
            <a:ext cx="2061210" cy="755015"/>
          </a:xfrm>
          <a:prstGeom prst="flowChartAlternateProcess">
            <a:avLst/>
          </a:prstGeom>
          <a:solidFill>
            <a:srgbClr val="84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IT</a:t>
            </a:r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기업</a:t>
            </a:r>
            <a:r>
              <a:rPr lang="en-US" altLang="ko-KR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스타트업</a:t>
            </a: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30ABEEBA-90D3-4E40-95F7-E05C55B98C50}"/>
              </a:ext>
            </a:extLst>
          </p:cNvPr>
          <p:cNvSpPr/>
          <p:nvPr/>
        </p:nvSpPr>
        <p:spPr>
          <a:xfrm>
            <a:off x="7707334" y="2559050"/>
            <a:ext cx="2061210" cy="755015"/>
          </a:xfrm>
          <a:prstGeom prst="flowChartAlternateProcess">
            <a:avLst/>
          </a:prstGeom>
          <a:solidFill>
            <a:srgbClr val="84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대기업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EB7B2862-46FB-4D33-A3E4-492DDAE2805F}"/>
              </a:ext>
            </a:extLst>
          </p:cNvPr>
          <p:cNvSpPr/>
          <p:nvPr/>
        </p:nvSpPr>
        <p:spPr>
          <a:xfrm>
            <a:off x="7714954" y="3451225"/>
            <a:ext cx="2061210" cy="755015"/>
          </a:xfrm>
          <a:prstGeom prst="flowChartAlternateProcess">
            <a:avLst/>
          </a:prstGeom>
          <a:solidFill>
            <a:srgbClr val="84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금융권</a:t>
            </a:r>
            <a:r>
              <a:rPr lang="en-US" altLang="ko-KR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공기업</a:t>
            </a:r>
          </a:p>
        </p:txBody>
      </p:sp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92516049-27D6-4DED-8C13-A50141EB0E96}"/>
              </a:ext>
            </a:extLst>
          </p:cNvPr>
          <p:cNvSpPr/>
          <p:nvPr/>
        </p:nvSpPr>
        <p:spPr>
          <a:xfrm>
            <a:off x="7743529" y="4307840"/>
            <a:ext cx="2061210" cy="755015"/>
          </a:xfrm>
          <a:prstGeom prst="flowChartAlternateProcess">
            <a:avLst/>
          </a:prstGeom>
          <a:solidFill>
            <a:srgbClr val="84A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교사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00884D-131E-4E19-86C9-3866EF339233}"/>
              </a:ext>
            </a:extLst>
          </p:cNvPr>
          <p:cNvCxnSpPr/>
          <p:nvPr/>
        </p:nvCxnSpPr>
        <p:spPr>
          <a:xfrm flipV="1">
            <a:off x="4311354" y="2101850"/>
            <a:ext cx="3374390" cy="6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C5F324-250C-42C1-9B0B-C88F66ABA96B}"/>
              </a:ext>
            </a:extLst>
          </p:cNvPr>
          <p:cNvCxnSpPr/>
          <p:nvPr/>
        </p:nvCxnSpPr>
        <p:spPr>
          <a:xfrm flipV="1">
            <a:off x="4347549" y="2936240"/>
            <a:ext cx="3374390" cy="6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8EB52-2963-4A47-AAAA-E2B3A9E7EA1D}"/>
              </a:ext>
            </a:extLst>
          </p:cNvPr>
          <p:cNvCxnSpPr/>
          <p:nvPr/>
        </p:nvCxnSpPr>
        <p:spPr>
          <a:xfrm flipV="1">
            <a:off x="4347549" y="3821430"/>
            <a:ext cx="3374390" cy="6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DECF9D-8EFA-42C6-BC9A-BE262D1480AC}"/>
              </a:ext>
            </a:extLst>
          </p:cNvPr>
          <p:cNvCxnSpPr/>
          <p:nvPr/>
        </p:nvCxnSpPr>
        <p:spPr>
          <a:xfrm flipV="1">
            <a:off x="4390729" y="4663440"/>
            <a:ext cx="3374390" cy="6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A8B848-1BA6-4034-9021-055699985D48}"/>
              </a:ext>
            </a:extLst>
          </p:cNvPr>
          <p:cNvGrpSpPr/>
          <p:nvPr/>
        </p:nvGrpSpPr>
        <p:grpSpPr>
          <a:xfrm>
            <a:off x="5213689" y="3393440"/>
            <a:ext cx="1775460" cy="885190"/>
            <a:chOff x="5859145" y="3759200"/>
            <a:chExt cx="1775460" cy="885190"/>
          </a:xfrm>
        </p:grpSpPr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ABC5C4D4-04C2-4310-9368-002EA273F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59145" y="3759200"/>
              <a:ext cx="851535" cy="851535"/>
            </a:xfrm>
            <a:prstGeom prst="rect">
              <a:avLst/>
            </a:prstGeom>
            <a:noFill/>
          </p:spPr>
        </p:pic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B2B7D95D-FF66-4B7D-8D92-D8883B06A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78295" y="3927475"/>
              <a:ext cx="956310" cy="716915"/>
            </a:xfrm>
            <a:prstGeom prst="rect">
              <a:avLst/>
            </a:prstGeom>
            <a:noFill/>
          </p:spPr>
        </p:pic>
      </p:grpSp>
      <p:pic>
        <p:nvPicPr>
          <p:cNvPr id="19" name="Picture 14">
            <a:extLst>
              <a:ext uri="{FF2B5EF4-FFF2-40B4-BE49-F238E27FC236}">
                <a16:creationId xmlns:a16="http://schemas.microsoft.com/office/drawing/2014/main" id="{7E44554E-E88F-4196-9500-C99648C05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32085" b="32021"/>
          <a:stretch>
            <a:fillRect/>
          </a:stretch>
        </p:blipFill>
        <p:spPr bwMode="auto">
          <a:xfrm>
            <a:off x="5168604" y="1535430"/>
            <a:ext cx="1660525" cy="335280"/>
          </a:xfrm>
          <a:prstGeom prst="rect">
            <a:avLst/>
          </a:prstGeom>
          <a:noFill/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0263AF4A-AD76-4B1E-9603-C29790E33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t="38058" b="34100"/>
          <a:stretch>
            <a:fillRect/>
          </a:stretch>
        </p:blipFill>
        <p:spPr bwMode="auto">
          <a:xfrm>
            <a:off x="5851229" y="2028825"/>
            <a:ext cx="1616710" cy="305435"/>
          </a:xfrm>
          <a:prstGeom prst="rect">
            <a:avLst/>
          </a:prstGeom>
          <a:noFill/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E4AB2417-B450-4ABB-ADA2-1425E51A4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23139" y="1954530"/>
            <a:ext cx="1233805" cy="493395"/>
          </a:xfrm>
          <a:prstGeom prst="rect">
            <a:avLst/>
          </a:prstGeom>
          <a:noFill/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62B890A-FCC2-4015-8E3C-0E3FC66B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41424" y="2578735"/>
            <a:ext cx="1298575" cy="785495"/>
          </a:xfrm>
          <a:prstGeom prst="rect">
            <a:avLst/>
          </a:prstGeom>
          <a:noFill/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F64CFD13-CBAF-44B4-8971-D9B96745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8940" t="32519" r="9155" b="32658"/>
          <a:stretch>
            <a:fillRect/>
          </a:stretch>
        </p:blipFill>
        <p:spPr bwMode="auto">
          <a:xfrm>
            <a:off x="4840944" y="2726055"/>
            <a:ext cx="1248410" cy="257175"/>
          </a:xfrm>
          <a:prstGeom prst="rect">
            <a:avLst/>
          </a:prstGeom>
          <a:noFill/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09CFBF96-C25C-4836-B788-FD83F19A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14306" t="38891" r="13536" b="39564"/>
          <a:stretch>
            <a:fillRect/>
          </a:stretch>
        </p:blipFill>
        <p:spPr bwMode="auto">
          <a:xfrm>
            <a:off x="4666954" y="2972435"/>
            <a:ext cx="1437005" cy="232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847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질문">
            <a:extLst>
              <a:ext uri="{FF2B5EF4-FFF2-40B4-BE49-F238E27FC236}">
                <a16:creationId xmlns:a16="http://schemas.microsoft.com/office/drawing/2014/main" id="{206C1432-7E2A-4FB0-9E1C-97EF78439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6192" y="3407782"/>
            <a:ext cx="3316941" cy="3316941"/>
          </a:xfrm>
          <a:prstGeom prst="rect">
            <a:avLst/>
          </a:prstGeom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43158509-969F-44E0-A0BB-CF78B7ACE1FF}"/>
              </a:ext>
            </a:extLst>
          </p:cNvPr>
          <p:cNvSpPr txBox="1">
            <a:spLocks/>
          </p:cNvSpPr>
          <p:nvPr/>
        </p:nvSpPr>
        <p:spPr>
          <a:xfrm>
            <a:off x="3323367" y="3108886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Q&amp;A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71B246EA-6473-49FA-B190-C6B279CB9FF6}"/>
              </a:ext>
            </a:extLst>
          </p:cNvPr>
          <p:cNvSpPr txBox="1">
            <a:spLocks/>
          </p:cNvSpPr>
          <p:nvPr/>
        </p:nvSpPr>
        <p:spPr>
          <a:xfrm>
            <a:off x="550734" y="442672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PRIME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사업이 무엇이죠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?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D1934-A84F-4ADC-957F-735907FDE36B}"/>
              </a:ext>
            </a:extLst>
          </p:cNvPr>
          <p:cNvSpPr txBox="1">
            <a:spLocks/>
          </p:cNvSpPr>
          <p:nvPr/>
        </p:nvSpPr>
        <p:spPr>
          <a:xfrm>
            <a:off x="6307868" y="1679155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컴퓨터과학 복수전공 </a:t>
            </a:r>
            <a:endParaRPr lang="en-US" altLang="ko-KR" sz="4400" dirty="0">
              <a:solidFill>
                <a:schemeClr val="bg1">
                  <a:lumMod val="9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  <a:cs typeface="THE개이득" panose="02020503020101020101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가능한가요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?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  <a:cs typeface="THE개이득" panose="02020503020101020101" pitchFamily="18" charset="-127"/>
            </a:endParaRP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ABB96FE-DC53-47AD-A81E-C74C484CAD09}"/>
              </a:ext>
            </a:extLst>
          </p:cNvPr>
          <p:cNvSpPr txBox="1">
            <a:spLocks/>
          </p:cNvSpPr>
          <p:nvPr/>
        </p:nvSpPr>
        <p:spPr>
          <a:xfrm>
            <a:off x="550733" y="5072424"/>
            <a:ext cx="5545265" cy="640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dirty="0" err="1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컴퓨터과학인데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 과학은요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  <a:cs typeface="THE개이득" panose="02020503020101020101" pitchFamily="18" charset="-127"/>
              </a:rPr>
              <a:t>?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  <a:cs typeface="THE개이득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4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01081-289B-4AB7-8DE0-39023923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71" y="269624"/>
            <a:ext cx="6279218" cy="70852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AR</a:t>
            </a:r>
            <a:r>
              <a:rPr lang="ko-KR" altLang="en-US" sz="36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요소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7363CCD-E89E-48CC-B9AB-5EB78A9D4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08" y="289261"/>
            <a:ext cx="669252" cy="669252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43E729-F936-4467-9C67-8DC95B9E88E7}"/>
              </a:ext>
            </a:extLst>
          </p:cNvPr>
          <p:cNvSpPr/>
          <p:nvPr/>
        </p:nvSpPr>
        <p:spPr>
          <a:xfrm>
            <a:off x="247651" y="191135"/>
            <a:ext cx="4100830" cy="865505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53206FF-D31F-400A-A25C-72FE19102138}"/>
              </a:ext>
            </a:extLst>
          </p:cNvPr>
          <p:cNvSpPr txBox="1">
            <a:spLocks/>
          </p:cNvSpPr>
          <p:nvPr/>
        </p:nvSpPr>
        <p:spPr>
          <a:xfrm>
            <a:off x="2946417" y="5469288"/>
            <a:ext cx="6726973" cy="1404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rgbClr val="2E6CA4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RENDERING / REGISTRATION</a:t>
            </a:r>
          </a:p>
          <a:p>
            <a:pPr algn="ctr"/>
            <a:r>
              <a:rPr lang="en-US" altLang="ko-KR" sz="3600" dirty="0">
                <a:solidFill>
                  <a:srgbClr val="2E6CA4"/>
                </a:solidFill>
                <a:latin typeface="넥슨 풋볼고딕 L" panose="020B0303000000000000" pitchFamily="34" charset="-127"/>
                <a:ea typeface="넥슨 풋볼고딕 L" panose="020B0303000000000000" pitchFamily="34" charset="-127"/>
                <a:cs typeface="THE개이득" panose="02020503020101020101" pitchFamily="18" charset="-127"/>
              </a:rPr>
              <a:t>ENVIRONMENT RECONSTRUCTION</a:t>
            </a:r>
            <a:endParaRPr lang="ko-KR" altLang="en-US" sz="3600" dirty="0">
              <a:solidFill>
                <a:srgbClr val="2E6CA4"/>
              </a:solidFill>
              <a:latin typeface="넥슨 풋볼고딕 L" panose="020B0303000000000000" pitchFamily="34" charset="-127"/>
              <a:ea typeface="넥슨 풋볼고딕 L" panose="020B0303000000000000" pitchFamily="34" charset="-127"/>
              <a:cs typeface="THE개이득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1C4647-6DE1-454E-824B-360B35C4551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5"/>
          <a:stretch/>
        </p:blipFill>
        <p:spPr bwMode="auto">
          <a:xfrm>
            <a:off x="4419599" y="1388711"/>
            <a:ext cx="3352799" cy="4080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599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01081-289B-4AB7-8DE0-39023923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71" y="269624"/>
            <a:ext cx="6279218" cy="708526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AR</a:t>
            </a:r>
            <a:r>
              <a:rPr lang="ko-KR" altLang="en-US" sz="3600" dirty="0">
                <a:solidFill>
                  <a:srgbClr val="84A4D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장점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7363CCD-E89E-48CC-B9AB-5EB78A9D4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08" y="289261"/>
            <a:ext cx="669252" cy="669252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43E729-F936-4467-9C67-8DC95B9E88E7}"/>
              </a:ext>
            </a:extLst>
          </p:cNvPr>
          <p:cNvSpPr/>
          <p:nvPr/>
        </p:nvSpPr>
        <p:spPr>
          <a:xfrm>
            <a:off x="247651" y="191135"/>
            <a:ext cx="4100830" cy="865505"/>
          </a:xfrm>
          <a:prstGeom prst="roundRect">
            <a:avLst/>
          </a:prstGeom>
          <a:noFill/>
          <a:ln w="63500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E8EC93-1F91-4A9B-98C1-7F5CB923C68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40" y="1711960"/>
            <a:ext cx="6471920" cy="38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53206FF-D31F-400A-A25C-72FE19102138}"/>
              </a:ext>
            </a:extLst>
          </p:cNvPr>
          <p:cNvSpPr txBox="1">
            <a:spLocks/>
          </p:cNvSpPr>
          <p:nvPr/>
        </p:nvSpPr>
        <p:spPr>
          <a:xfrm>
            <a:off x="1671320" y="5848417"/>
            <a:ext cx="6279218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solidFill>
                  <a:srgbClr val="2E6CA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현실감 부여</a:t>
            </a:r>
            <a:endParaRPr lang="ko-KR" altLang="en-US" sz="3600" dirty="0">
              <a:solidFill>
                <a:srgbClr val="2E6CA4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A7AFDE-5B28-423B-BF6F-6A3D308E52C3}"/>
              </a:ext>
            </a:extLst>
          </p:cNvPr>
          <p:cNvSpPr txBox="1">
            <a:spLocks/>
          </p:cNvSpPr>
          <p:nvPr/>
        </p:nvSpPr>
        <p:spPr>
          <a:xfrm>
            <a:off x="4194391" y="5848417"/>
            <a:ext cx="6279218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2E6CA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직관적인 정보 전달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8D11EAE-C904-4FAE-88DD-5CD06D968821}"/>
              </a:ext>
            </a:extLst>
          </p:cNvPr>
          <p:cNvSpPr txBox="1">
            <a:spLocks/>
          </p:cNvSpPr>
          <p:nvPr/>
        </p:nvSpPr>
        <p:spPr>
          <a:xfrm>
            <a:off x="7950538" y="5848417"/>
            <a:ext cx="6279218" cy="70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2E6CA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빠른 피드백</a:t>
            </a:r>
          </a:p>
        </p:txBody>
      </p:sp>
    </p:spTree>
    <p:extLst>
      <p:ext uri="{BB962C8B-B14F-4D97-AF65-F5344CB8AC3E}">
        <p14:creationId xmlns:p14="http://schemas.microsoft.com/office/powerpoint/2010/main" val="270729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7474F-9122-46A0-B7B3-0BE9ADC22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A2B7FA25-CD98-4444-BFB2-28FDABF8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3370" y="1841500"/>
            <a:ext cx="2220595" cy="2220595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87A641E-7FA9-4F4A-86A0-E4747799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896" r="1317"/>
          <a:stretch>
            <a:fillRect/>
          </a:stretch>
        </p:blipFill>
        <p:spPr bwMode="auto">
          <a:xfrm>
            <a:off x="1669415" y="1165225"/>
            <a:ext cx="7110730" cy="30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CE1E6EC-C0F7-419A-B2E1-998C0561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9725" y="4149090"/>
            <a:ext cx="4573270" cy="229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45DA62F-D550-4E6A-8A56-3AE1C40B6F28}"/>
              </a:ext>
            </a:extLst>
          </p:cNvPr>
          <p:cNvGrpSpPr/>
          <p:nvPr/>
        </p:nvGrpSpPr>
        <p:grpSpPr>
          <a:xfrm>
            <a:off x="6261100" y="4142740"/>
            <a:ext cx="6096000" cy="584835"/>
            <a:chOff x="6261100" y="4142740"/>
            <a:chExt cx="6096000" cy="58483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66292AD-4CA3-4563-B9E7-7BF344132257}"/>
                </a:ext>
              </a:extLst>
            </p:cNvPr>
            <p:cNvSpPr/>
            <p:nvPr/>
          </p:nvSpPr>
          <p:spPr>
            <a:xfrm>
              <a:off x="6261100" y="4142740"/>
              <a:ext cx="6096000" cy="58483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우리나라 최초 여성 민족 사학</a:t>
              </a:r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 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HE정고딕140" panose="02020603020101020101" pitchFamily="18" charset="-127"/>
                <a:ea typeface="THE정고딕140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021ABE-DCFE-4B43-864D-12CA16251705}"/>
                </a:ext>
              </a:extLst>
            </p:cNvPr>
            <p:cNvSpPr/>
            <p:nvPr/>
          </p:nvSpPr>
          <p:spPr>
            <a:xfrm>
              <a:off x="8040653" y="4191829"/>
              <a:ext cx="3635608" cy="45085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40" panose="02020603020101020101" pitchFamily="18" charset="-127"/>
                <a:ea typeface="THE정고딕140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D08BD5-0C69-45E1-8882-F2C9BF32163E}"/>
              </a:ext>
            </a:extLst>
          </p:cNvPr>
          <p:cNvGrpSpPr/>
          <p:nvPr/>
        </p:nvGrpSpPr>
        <p:grpSpPr>
          <a:xfrm>
            <a:off x="6342380" y="4783455"/>
            <a:ext cx="6096000" cy="584835"/>
            <a:chOff x="6342380" y="4783455"/>
            <a:chExt cx="6096000" cy="5848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D54D21-10C4-461A-AC9B-F5D552240E57}"/>
                </a:ext>
              </a:extLst>
            </p:cNvPr>
            <p:cNvSpPr/>
            <p:nvPr/>
          </p:nvSpPr>
          <p:spPr>
            <a:xfrm>
              <a:off x="6342380" y="4783455"/>
              <a:ext cx="6096000" cy="58483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창학</a:t>
              </a:r>
              <a:r>
                <a:rPr lang="en-US" altLang="ko-KR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 113</a:t>
              </a:r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주년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036746-9745-4155-B41E-BC1104A69ED6}"/>
                </a:ext>
              </a:extLst>
            </p:cNvPr>
            <p:cNvSpPr/>
            <p:nvPr/>
          </p:nvSpPr>
          <p:spPr>
            <a:xfrm>
              <a:off x="7286185" y="4829122"/>
              <a:ext cx="1428608" cy="450850"/>
            </a:xfrm>
            <a:prstGeom prst="rect">
              <a:avLst/>
            </a:prstGeom>
            <a:solidFill>
              <a:srgbClr val="2E6CA4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HE정고딕140" panose="02020603020101020101" pitchFamily="18" charset="-127"/>
                <a:ea typeface="THE정고딕14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03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576</Words>
  <Application>Microsoft Office PowerPoint</Application>
  <PresentationFormat>와이드스크린</PresentationFormat>
  <Paragraphs>252</Paragraphs>
  <Slides>59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81" baseType="lpstr">
      <vt:lpstr>Arial</vt:lpstr>
      <vt:lpstr>THE정고딕140</vt:lpstr>
      <vt:lpstr>Grotesque</vt:lpstr>
      <vt:lpstr>THE정고딕170</vt:lpstr>
      <vt:lpstr>Malgun Gothic Semilight</vt:lpstr>
      <vt:lpstr>THE정고딕150</vt:lpstr>
      <vt:lpstr>Gill Sans MT</vt:lpstr>
      <vt:lpstr>서울한강 장체L</vt:lpstr>
      <vt:lpstr>맑은 고딕</vt:lpstr>
      <vt:lpstr>서울한강 장체BL</vt:lpstr>
      <vt:lpstr>나눔스퀘어 Bold</vt:lpstr>
      <vt:lpstr>경기천년제목 Light</vt:lpstr>
      <vt:lpstr>Agency FB</vt:lpstr>
      <vt:lpstr>경기천년제목 Bold</vt:lpstr>
      <vt:lpstr>Calibri</vt:lpstr>
      <vt:lpstr>서울한강 장체B</vt:lpstr>
      <vt:lpstr>넥슨 풋볼고딕 B</vt:lpstr>
      <vt:lpstr>나눔고딕 ExtraBold</vt:lpstr>
      <vt:lpstr>넥슨 풋볼고딕 L</vt:lpstr>
      <vt:lpstr>KoPub돋움체 Light</vt:lpstr>
      <vt:lpstr>THE개이득</vt:lpstr>
      <vt:lpstr>Office 테마</vt:lpstr>
      <vt:lpstr>SOOKMYUNG WOMEN’S UNIVERSITY</vt:lpstr>
      <vt:lpstr>숙명여자대학교</vt:lpstr>
      <vt:lpstr>PowerPoint 프레젠테이션</vt:lpstr>
      <vt:lpstr>PowerPoint 프레젠테이션</vt:lpstr>
      <vt:lpstr>AR의 요소</vt:lpstr>
      <vt:lpstr>AR의 요소</vt:lpstr>
      <vt:lpstr>AR의 장점</vt:lpstr>
      <vt:lpstr>PowerPoint 프레젠테이션</vt:lpstr>
      <vt:lpstr>PowerPoint 프레젠테이션</vt:lpstr>
      <vt:lpstr>우리대학 동문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컴퓨터과학전공과  소프트웨어융합전공의  차이는 무엇인가요?</vt:lpstr>
      <vt:lpstr>커리큘럼</vt:lpstr>
      <vt:lpstr>정보사회의 나침반, 흐름을 선도하는 소프트웨어 전문 인재</vt:lpstr>
      <vt:lpstr>프로그래머(programmer)  컴퓨터 프로그래밍을 하고 컴퓨터 소프트웨어를 개발하는 사람</vt:lpstr>
      <vt:lpstr>PowerPoint 프레젠테이션</vt:lpstr>
      <vt:lpstr>한마디로 컴퓨터과학에서는 무엇을 배운다는 거죠?</vt:lpstr>
      <vt:lpstr>하드웨어와 소프트웨어를  통틀은 컴퓨터 이론을 배운다!</vt:lpstr>
      <vt:lpstr>컴퓨터 기본</vt:lpstr>
      <vt:lpstr>컴퓨터 과학에서 중요한 요소</vt:lpstr>
      <vt:lpstr>전공필수 과목</vt:lpstr>
      <vt:lpstr>자료구조</vt:lpstr>
      <vt:lpstr>디지털 논리회로</vt:lpstr>
      <vt:lpstr>운영체제</vt:lpstr>
      <vt:lpstr>알고리즘</vt:lpstr>
      <vt:lpstr>프로그래밍 언어론</vt:lpstr>
      <vt:lpstr>PowerPoint 프레젠테이션</vt:lpstr>
      <vt:lpstr>응용 분야</vt:lpstr>
      <vt:lpstr>응용 분야</vt:lpstr>
      <vt:lpstr>PowerPoint 프레젠테이션</vt:lpstr>
      <vt:lpstr>응용 분야</vt:lpstr>
      <vt:lpstr>PowerPoint 프레젠테이션</vt:lpstr>
      <vt:lpstr>사물 센서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응용 분야</vt:lpstr>
      <vt:lpstr>PowerPoint 프레젠테이션</vt:lpstr>
      <vt:lpstr>응용 분야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SOOKMYUNG WOMEN’S UNIVERSITY</dc:title>
  <dc:creator>ㅁㅈ a</dc:creator>
  <cp:lastModifiedBy>ㅁㅈ a</cp:lastModifiedBy>
  <cp:revision>65</cp:revision>
  <dcterms:created xsi:type="dcterms:W3CDTF">2019-07-22T03:37:27Z</dcterms:created>
  <dcterms:modified xsi:type="dcterms:W3CDTF">2019-08-07T06:59:14Z</dcterms:modified>
</cp:coreProperties>
</file>